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312" r:id="rId3"/>
    <p:sldId id="313" r:id="rId4"/>
    <p:sldId id="258" r:id="rId5"/>
    <p:sldId id="314" r:id="rId6"/>
    <p:sldId id="259" r:id="rId7"/>
    <p:sldId id="260" r:id="rId8"/>
    <p:sldId id="261" r:id="rId9"/>
    <p:sldId id="294" r:id="rId10"/>
    <p:sldId id="264" r:id="rId11"/>
    <p:sldId id="265" r:id="rId12"/>
    <p:sldId id="267" r:id="rId13"/>
    <p:sldId id="269" r:id="rId14"/>
    <p:sldId id="319" r:id="rId15"/>
    <p:sldId id="270" r:id="rId16"/>
    <p:sldId id="268" r:id="rId17"/>
    <p:sldId id="271" r:id="rId18"/>
    <p:sldId id="273" r:id="rId19"/>
    <p:sldId id="274" r:id="rId20"/>
    <p:sldId id="277" r:id="rId21"/>
    <p:sldId id="318" r:id="rId22"/>
    <p:sldId id="281" r:id="rId23"/>
    <p:sldId id="284" r:id="rId24"/>
    <p:sldId id="301" r:id="rId25"/>
    <p:sldId id="315" r:id="rId26"/>
    <p:sldId id="316" r:id="rId27"/>
    <p:sldId id="317" r:id="rId28"/>
    <p:sldId id="309" r:id="rId29"/>
    <p:sldId id="296" r:id="rId30"/>
    <p:sldId id="311" r:id="rId31"/>
    <p:sldId id="310" r:id="rId32"/>
    <p:sldId id="320" r:id="rId33"/>
    <p:sldId id="321" r:id="rId34"/>
    <p:sldId id="322" r:id="rId35"/>
    <p:sldId id="298" r:id="rId36"/>
    <p:sldId id="299" r:id="rId37"/>
    <p:sldId id="297" r:id="rId38"/>
    <p:sldId id="300" r:id="rId39"/>
    <p:sldId id="323" r:id="rId40"/>
    <p:sldId id="324" r:id="rId41"/>
    <p:sldId id="282" r:id="rId42"/>
    <p:sldId id="283" r:id="rId43"/>
    <p:sldId id="327" r:id="rId44"/>
    <p:sldId id="328" r:id="rId45"/>
    <p:sldId id="295" r:id="rId46"/>
    <p:sldId id="286" r:id="rId47"/>
    <p:sldId id="287" r:id="rId48"/>
    <p:sldId id="288" r:id="rId49"/>
    <p:sldId id="289" r:id="rId50"/>
    <p:sldId id="329" r:id="rId51"/>
    <p:sldId id="291" r:id="rId52"/>
    <p:sldId id="305" r:id="rId53"/>
    <p:sldId id="302" r:id="rId54"/>
    <p:sldId id="303" r:id="rId55"/>
    <p:sldId id="304" r:id="rId56"/>
    <p:sldId id="306" r:id="rId57"/>
    <p:sldId id="307" r:id="rId58"/>
    <p:sldId id="308" r:id="rId59"/>
    <p:sldId id="325" r:id="rId60"/>
    <p:sldId id="326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92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087A8-FF6A-491A-BFB5-AA5C47CA41B3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1D43A-6413-4D99-AE87-AC805E30E4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144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642CC-7B35-4DA3-BAC9-D9777771C3E8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57B21-1461-4B24-B3E3-B02F04E442F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45D5E-7289-4DCA-82C3-9F32FD3099CF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7A789-3010-44A6-8E86-FB7B8A6D6E5B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646B4-976A-4B48-9CB7-9CEF0F2D452F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7E7C8-5DE0-4243-A558-C1DF6AC33C8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8EEFC6-FFC4-4059-AA80-763924CE1FF5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3935A-DA70-4710-BF6E-2A4875960C9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03055-AEC5-475A-BC47-529F3E42E324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EE146B-DB13-46D4-B92D-7AB84210E487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3065A-3452-4E86-AC15-617C224173A3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1F47F-6E9A-4D4A-A314-CA760E55CCD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641D0-D284-4016-B93A-718E2CB2A2A3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4EEF0-8F99-45B5-898A-0A0B1F11E5FC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827555-3F9F-44B1-A6F8-646E5D147039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09401B-44A1-4E06-94B1-0239CF17B66E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68999-2092-4B45-A62B-D08C68AC81D8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3BA44-61F1-413A-908D-3DD64AB4D4B1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75F5E-81D9-49F2-826B-71784305053E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37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536EAD-2845-4120-8C31-25AD3F0EFD3A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AF6A9-B77A-4BA1-A063-E3A9DAF4FF14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52</a:t>
            </a:fld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53</a:t>
            </a:fld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59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67A39-8B66-4712-852D-63712C19747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1D43A-6413-4D99-AE87-AC805E30E48C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71665-0FD5-467A-8A78-A94D7275E08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C9746-CD9F-4E64-9CBC-608D635CABB8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9EDF2-733D-40BE-875C-E4121D372E7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EB2C5-C888-4793-9A50-97C8357061BC}" type="datetimeFigureOut">
              <a:rPr lang="cs-CZ" smtClean="0"/>
              <a:pPr/>
              <a:t>29.04.2020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1EAE2-34E8-4F1D-8B24-162F5FFFA82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s.ucsc.edu/~ward/indo.m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mi.edu/~drussell/demos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eb.ics.purdue.edu/~braile/edumod/tsunami/TsunamiFiles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taff.aist.go.jp/kenji.satake/animation.gi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dbc.noaa.gov/dart.shtm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b.ics.purdue.edu/~braile/edumod/tsunami/TsunamiFiles.htm" TargetMode="External"/><Relationship Id="rId4" Type="http://schemas.openxmlformats.org/officeDocument/2006/relationships/hyperlink" Target="http://www.geol.binghamton.edu/faculty/jones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Dokumenty\wordoc\vyuka\p&#345;edn&#225;&#353;ka-%20katastrofy\Tsunami-Hits-Pantong-Beach-and-Banda-Ache-EarthQuake.asf" TargetMode="Externa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fden-2.phys.uaf.edu/645fall2003_web.dir/elena_suleimani/generation_small.mo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eb.ics.purdue.edu/~braile/new/AagaardBlindThrustAnimation.pp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eat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7920880" cy="54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23528" y="0"/>
            <a:ext cx="82296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4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Tsunami ( z </a:t>
            </a:r>
            <a:r>
              <a:rPr lang="cs-CZ" sz="4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Jap</a:t>
            </a:r>
            <a:r>
              <a:rPr lang="cs-CZ" sz="4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vlny v přístavu)</a:t>
            </a:r>
            <a:endParaRPr lang="en-US" sz="48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475656" y="6488668"/>
            <a:ext cx="526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Vlna tsunami v představě japonského malíře z 19. stol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12301"/>
              </p:ext>
            </p:extLst>
          </p:nvPr>
        </p:nvGraphicFramePr>
        <p:xfrm>
          <a:off x="152400" y="1066800"/>
          <a:ext cx="8610600" cy="4937127"/>
        </p:xfrm>
        <a:graphic>
          <a:graphicData uri="http://schemas.openxmlformats.org/drawingml/2006/table">
            <a:tbl>
              <a:tblPr/>
              <a:tblGrid>
                <a:gridCol w="2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0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Kategorie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Magnitudo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Výskyt (1 rok)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bořivé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 and higher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Velmi silné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7 - 7.9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289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silné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6 - 6.9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dosti silné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5 - 5.9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1319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mírné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4 - 4.9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13,000 (est.)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lehké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3 - 3.9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130,000 (est.)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velmi slabé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2 - 2.9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1,300,000 (est.)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47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(založeno na pozorování od roku 1990)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2699792" y="188640"/>
            <a:ext cx="3926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1" dirty="0" smtClean="0">
                <a:solidFill>
                  <a:schemeClr val="bg2"/>
                </a:solidFill>
                <a:latin typeface="Comic Sans MS" pitchFamily="66" charset="0"/>
              </a:rPr>
              <a:t>Zemětřesení ve světě</a:t>
            </a:r>
            <a:endParaRPr lang="en-US" sz="28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orldwideFreqMa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7056784" cy="49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331640" y="0"/>
            <a:ext cx="6090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 smtClean="0">
                <a:solidFill>
                  <a:schemeClr val="bg2"/>
                </a:solidFill>
                <a:latin typeface="Comic Sans MS" pitchFamily="66" charset="0"/>
              </a:rPr>
              <a:t>Světová zemětřesení za rok </a:t>
            </a:r>
            <a:r>
              <a:rPr lang="en-US" sz="3200" b="1" dirty="0" smtClean="0">
                <a:solidFill>
                  <a:schemeClr val="bg2"/>
                </a:solidFill>
                <a:latin typeface="Comic Sans MS" pitchFamily="66" charset="0"/>
              </a:rPr>
              <a:t>:</a:t>
            </a:r>
            <a:endParaRPr lang="en-US" sz="32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" y="5657671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i="1" dirty="0" smtClean="0">
                <a:solidFill>
                  <a:srgbClr val="FF0000"/>
                </a:solidFill>
                <a:latin typeface="Comic Sans MS" pitchFamily="66" charset="0"/>
              </a:rPr>
              <a:t>Zemětřesení s </a:t>
            </a:r>
            <a:r>
              <a:rPr lang="cs-CZ" sz="2400" i="1" dirty="0" err="1" smtClean="0">
                <a:solidFill>
                  <a:srgbClr val="FF0000"/>
                </a:solidFill>
                <a:latin typeface="Comic Sans MS" pitchFamily="66" charset="0"/>
              </a:rPr>
              <a:t>Magnitudem</a:t>
            </a:r>
            <a:r>
              <a:rPr lang="cs-CZ" sz="2400" i="1" dirty="0" smtClean="0">
                <a:solidFill>
                  <a:srgbClr val="FF0000"/>
                </a:solidFill>
                <a:latin typeface="Comic Sans MS" pitchFamily="66" charset="0"/>
              </a:rPr>
              <a:t> 9 by se mělo statisticky vyskytnout jednou za deset let, od roku 1990 je to za 20 let průměrně )</a:t>
            </a:r>
            <a:endParaRPr lang="en-US" sz="2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age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1788"/>
            <a:ext cx="8915400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" y="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Propagace vln tsunami – charakteristika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tsunami se  velmi rychle šíří a volném moři, jeho rychlost, amplituda vlny je závislá na hloubce, čím menší hloubka, tím vyšší vlna a nižší rychlost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032125" y="5119688"/>
            <a:ext cx="2530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Comic Sans MS" pitchFamily="66" charset="0"/>
              </a:rPr>
              <a:t>NOAA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sz="32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Rychlost a amplituda vln tsunami</a:t>
            </a:r>
            <a:endParaRPr lang="en-US" sz="32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05800" cy="5135563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     </a:t>
            </a:r>
            <a:r>
              <a:rPr lang="en-US" sz="2400" dirty="0" smtClean="0"/>
              <a:t>(</a:t>
            </a:r>
            <a:r>
              <a:rPr lang="cs-CZ" sz="2400" dirty="0" smtClean="0"/>
              <a:t>zanedbává se členitost</a:t>
            </a:r>
            <a:r>
              <a:rPr lang="en-US" sz="2400" dirty="0" smtClean="0"/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12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cs-CZ" sz="2800" dirty="0" smtClean="0"/>
              <a:t>Rychlost šíření vlny je závislá na hloubce vodního sloupce</a:t>
            </a:r>
            <a:r>
              <a:rPr lang="en-US" sz="2800" dirty="0" smtClean="0"/>
              <a:t>: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en-US" sz="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dirty="0" smtClean="0"/>
              <a:t>		</a:t>
            </a:r>
            <a:r>
              <a:rPr lang="en-US" sz="2800" b="1" i="1" dirty="0" smtClean="0"/>
              <a:t>v</a:t>
            </a:r>
            <a:r>
              <a:rPr lang="en-US" sz="2800" dirty="0" smtClean="0"/>
              <a:t> = (</a:t>
            </a:r>
            <a:r>
              <a:rPr lang="en-US" sz="2800" b="1" i="1" dirty="0" smtClean="0"/>
              <a:t>g</a:t>
            </a:r>
            <a:r>
              <a:rPr lang="en-US" sz="2800" dirty="0" smtClean="0"/>
              <a:t> x </a:t>
            </a:r>
            <a:r>
              <a:rPr lang="en-US" sz="2800" b="1" i="1" dirty="0" smtClean="0"/>
              <a:t>d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1/2</a:t>
            </a:r>
            <a:r>
              <a:rPr lang="en-US" sz="2800" dirty="0" smtClean="0"/>
              <a:t>   </a:t>
            </a:r>
            <a:r>
              <a:rPr lang="cs-CZ" sz="2800" dirty="0" smtClean="0"/>
              <a:t>kde</a:t>
            </a:r>
            <a:r>
              <a:rPr lang="en-US" sz="2800" dirty="0" smtClean="0"/>
              <a:t> </a:t>
            </a:r>
            <a:r>
              <a:rPr lang="en-US" sz="2800" b="1" i="1" dirty="0" smtClean="0"/>
              <a:t>v</a:t>
            </a:r>
            <a:r>
              <a:rPr lang="en-US" sz="2800" dirty="0" smtClean="0"/>
              <a:t> </a:t>
            </a:r>
            <a:r>
              <a:rPr lang="cs-CZ" sz="2800" dirty="0" smtClean="0"/>
              <a:t>je rychlost</a:t>
            </a:r>
            <a:r>
              <a:rPr lang="en-US" sz="2800" dirty="0" smtClean="0"/>
              <a:t>, </a:t>
            </a:r>
            <a:r>
              <a:rPr lang="en-US" sz="2800" b="1" i="1" dirty="0" smtClean="0"/>
              <a:t>d</a:t>
            </a:r>
            <a:r>
              <a:rPr lang="en-US" sz="2800" dirty="0" smtClean="0"/>
              <a:t> </a:t>
            </a:r>
            <a:r>
              <a:rPr lang="cs-CZ" sz="2800" dirty="0" smtClean="0"/>
              <a:t>je hloubka a </a:t>
            </a:r>
            <a:r>
              <a:rPr lang="en-US" sz="2800" dirty="0" smtClean="0"/>
              <a:t> </a:t>
            </a:r>
            <a:r>
              <a:rPr lang="en-US" sz="2800" b="1" i="1" dirty="0" smtClean="0"/>
              <a:t>g</a:t>
            </a:r>
            <a:r>
              <a:rPr lang="en-US" sz="2800" dirty="0" smtClean="0"/>
              <a:t> </a:t>
            </a:r>
            <a:r>
              <a:rPr lang="cs-CZ" sz="2800" dirty="0" smtClean="0"/>
              <a:t>je tíhové zrychlení </a:t>
            </a:r>
            <a:r>
              <a:rPr lang="en-US" sz="2800" dirty="0" smtClean="0"/>
              <a:t>= 9.8 m/s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; </a:t>
            </a:r>
            <a:r>
              <a:rPr lang="cs-CZ" sz="2800" dirty="0" smtClean="0"/>
              <a:t> rychlost </a:t>
            </a:r>
            <a:r>
              <a:rPr lang="cs-CZ" sz="2800" dirty="0" smtClean="0">
                <a:solidFill>
                  <a:srgbClr val="FF0000"/>
                </a:solidFill>
              </a:rPr>
              <a:t>klesá</a:t>
            </a:r>
            <a:r>
              <a:rPr lang="cs-CZ" sz="2800" dirty="0" smtClean="0"/>
              <a:t> v mělčí vodě</a:t>
            </a:r>
            <a:endParaRPr lang="en-US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12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r>
              <a:rPr lang="cs-CZ" sz="2800" dirty="0" smtClean="0"/>
              <a:t>Amplituda vlny se </a:t>
            </a:r>
            <a:r>
              <a:rPr lang="cs-CZ" sz="2800" dirty="0" smtClean="0">
                <a:solidFill>
                  <a:srgbClr val="FF0000"/>
                </a:solidFill>
              </a:rPr>
              <a:t>zvyšuje</a:t>
            </a:r>
            <a:r>
              <a:rPr lang="cs-CZ" sz="2800" dirty="0" smtClean="0"/>
              <a:t> v mělké vodě (v důsledku zachování  energie</a:t>
            </a:r>
            <a:endParaRPr lang="en-US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endParaRPr lang="en-US" sz="800" baseline="300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800" baseline="30000" dirty="0" smtClean="0"/>
              <a:t>	</a:t>
            </a:r>
            <a:r>
              <a:rPr lang="en-US" sz="2800" b="1" i="1" dirty="0" smtClean="0"/>
              <a:t>A</a:t>
            </a:r>
            <a:r>
              <a:rPr lang="en-US" sz="2800" b="1" i="1" baseline="-25000" dirty="0" smtClean="0"/>
              <a:t>S</a:t>
            </a:r>
            <a:r>
              <a:rPr lang="en-US" sz="2800" dirty="0" smtClean="0"/>
              <a:t> = </a:t>
            </a:r>
            <a:r>
              <a:rPr lang="en-US" sz="2800" b="1" i="1" dirty="0" smtClean="0"/>
              <a:t>A</a:t>
            </a:r>
            <a:r>
              <a:rPr lang="en-US" sz="2800" b="1" i="1" baseline="-25000" dirty="0" smtClean="0"/>
              <a:t>D</a:t>
            </a:r>
            <a:r>
              <a:rPr lang="en-US" sz="2800" dirty="0" smtClean="0"/>
              <a:t> x (</a:t>
            </a:r>
            <a:r>
              <a:rPr lang="en-US" sz="2800" b="1" i="1" dirty="0" smtClean="0"/>
              <a:t>V</a:t>
            </a:r>
            <a:r>
              <a:rPr lang="en-US" sz="2800" b="1" i="1" baseline="-25000" dirty="0" smtClean="0"/>
              <a:t>D</a:t>
            </a:r>
            <a:r>
              <a:rPr lang="en-US" sz="2800" b="1" i="1" dirty="0" smtClean="0"/>
              <a:t>/V</a:t>
            </a:r>
            <a:r>
              <a:rPr lang="en-US" sz="2800" b="1" i="1" baseline="-25000" dirty="0" smtClean="0"/>
              <a:t>S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1/2</a:t>
            </a:r>
            <a:r>
              <a:rPr lang="en-US" sz="2800" dirty="0" smtClean="0"/>
              <a:t>  </a:t>
            </a:r>
            <a:r>
              <a:rPr lang="cs-CZ" sz="2800" dirty="0" smtClean="0"/>
              <a:t>kde</a:t>
            </a:r>
            <a:r>
              <a:rPr lang="en-US" sz="2800" dirty="0" smtClean="0"/>
              <a:t> </a:t>
            </a:r>
            <a:r>
              <a:rPr lang="en-US" sz="2800" b="1" i="1" dirty="0" smtClean="0"/>
              <a:t>A</a:t>
            </a:r>
            <a:r>
              <a:rPr lang="en-US" sz="2800" b="1" i="1" baseline="-25000" dirty="0" smtClean="0"/>
              <a:t>S</a:t>
            </a:r>
            <a:r>
              <a:rPr lang="en-US" sz="2800" dirty="0" smtClean="0"/>
              <a:t> = </a:t>
            </a:r>
            <a:r>
              <a:rPr lang="cs-CZ" sz="2800" dirty="0" smtClean="0"/>
              <a:t>amplituda v malé hloubce, </a:t>
            </a:r>
            <a:r>
              <a:rPr lang="en-US" sz="2800" dirty="0" smtClean="0"/>
              <a:t> </a:t>
            </a:r>
            <a:r>
              <a:rPr lang="en-US" sz="2800" b="1" i="1" dirty="0" smtClean="0"/>
              <a:t>A</a:t>
            </a:r>
            <a:r>
              <a:rPr lang="en-US" sz="2800" b="1" i="1" baseline="-25000" dirty="0" smtClean="0"/>
              <a:t>D</a:t>
            </a:r>
            <a:r>
              <a:rPr lang="en-US" sz="2800" dirty="0" smtClean="0"/>
              <a:t>  = </a:t>
            </a:r>
            <a:r>
              <a:rPr lang="en-US" sz="2800" dirty="0" err="1" smtClean="0"/>
              <a:t>amplitud</a:t>
            </a:r>
            <a:r>
              <a:rPr lang="cs-CZ" sz="2800" dirty="0"/>
              <a:t>a</a:t>
            </a:r>
            <a:r>
              <a:rPr lang="en-US" sz="2800" dirty="0" smtClean="0"/>
              <a:t> </a:t>
            </a:r>
            <a:r>
              <a:rPr lang="cs-CZ" sz="2800" dirty="0" smtClean="0"/>
              <a:t>ve velké hloubce</a:t>
            </a:r>
            <a:r>
              <a:rPr lang="en-US" sz="2800" dirty="0" smtClean="0"/>
              <a:t>, </a:t>
            </a:r>
            <a:r>
              <a:rPr lang="en-US" sz="2800" b="1" i="1" dirty="0" smtClean="0"/>
              <a:t>V</a:t>
            </a:r>
            <a:r>
              <a:rPr lang="en-US" sz="2800" b="1" i="1" baseline="-25000" dirty="0" smtClean="0"/>
              <a:t>S</a:t>
            </a:r>
            <a:r>
              <a:rPr lang="en-US" sz="2800" dirty="0" smtClean="0"/>
              <a:t> = </a:t>
            </a:r>
            <a:r>
              <a:rPr lang="cs-CZ" sz="2800" dirty="0" smtClean="0"/>
              <a:t>rychlost v malé </a:t>
            </a:r>
            <a:r>
              <a:rPr lang="cs-CZ" sz="2800" dirty="0" err="1" smtClean="0"/>
              <a:t>hlouce</a:t>
            </a:r>
            <a:r>
              <a:rPr lang="en-US" sz="2800" dirty="0" smtClean="0"/>
              <a:t>, </a:t>
            </a:r>
            <a:r>
              <a:rPr lang="en-US" sz="2800" b="1" i="1" dirty="0" smtClean="0"/>
              <a:t>V</a:t>
            </a:r>
            <a:r>
              <a:rPr lang="en-US" sz="2800" b="1" i="1" baseline="-25000" dirty="0" smtClean="0"/>
              <a:t>D</a:t>
            </a:r>
            <a:r>
              <a:rPr lang="en-US" sz="2800" dirty="0" smtClean="0"/>
              <a:t> = </a:t>
            </a:r>
            <a:r>
              <a:rPr lang="cs-CZ" sz="2800" dirty="0" smtClean="0"/>
              <a:t>rychlost ve velké hloubce</a:t>
            </a: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83768" y="5661248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http://es.ucsc.edu/~ward/indo.mov</a:t>
            </a:r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052736"/>
            <a:ext cx="736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Šíření  vlny tsunami a příchody vln tsunami na příkladě tsunami  u Sumatry </a:t>
            </a:r>
          </a:p>
          <a:p>
            <a:r>
              <a:rPr lang="cs-CZ" b="1" dirty="0" smtClean="0"/>
              <a:t>V roce 2004 (200 – 300 tis. obětí)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sunamiPage2WaveHeights"/>
          <p:cNvPicPr>
            <a:picLocks noChangeAspect="1" noChangeArrowheads="1"/>
          </p:cNvPicPr>
          <p:nvPr/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9552" y="934913"/>
            <a:ext cx="7992888" cy="53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7200" y="6309320"/>
            <a:ext cx="8131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Geist</a:t>
            </a:r>
            <a:r>
              <a:rPr lang="en-US" sz="2400" dirty="0"/>
              <a:t>, </a:t>
            </a:r>
            <a:r>
              <a:rPr lang="en-US" sz="2400" dirty="0" err="1"/>
              <a:t>Titov</a:t>
            </a:r>
            <a:r>
              <a:rPr lang="en-US" sz="2400" dirty="0"/>
              <a:t> and </a:t>
            </a:r>
            <a:r>
              <a:rPr lang="en-US" sz="2400" dirty="0" err="1"/>
              <a:t>Synolakis</a:t>
            </a:r>
            <a:r>
              <a:rPr lang="en-US" sz="2400" dirty="0"/>
              <a:t>, Tsunami: Wave of Change, </a:t>
            </a:r>
            <a:r>
              <a:rPr lang="en-US" sz="2400" i="1" dirty="0"/>
              <a:t>Scientific American</a:t>
            </a:r>
            <a:r>
              <a:rPr lang="en-US" sz="2400" dirty="0"/>
              <a:t>, January, 2006.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71600" y="0"/>
            <a:ext cx="77120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Výška vlny- satelitové pozorování, versus spočtené modely pro otevřené oceány (velké hloubky)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667000" y="3276600"/>
            <a:ext cx="3581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 flipH="1" flipV="1">
            <a:off x="6019800" y="3352800"/>
            <a:ext cx="685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6769632" y="2708920"/>
            <a:ext cx="23743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~1600 km; ~2.2 </a:t>
            </a:r>
            <a:r>
              <a:rPr lang="cs-CZ" sz="2000" dirty="0" smtClean="0">
                <a:solidFill>
                  <a:srgbClr val="FF0000"/>
                </a:solidFill>
              </a:rPr>
              <a:t>hod.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pro vlny </a:t>
            </a:r>
            <a:r>
              <a:rPr lang="cs-CZ" sz="2000" dirty="0" err="1" smtClean="0">
                <a:solidFill>
                  <a:srgbClr val="FF0000"/>
                </a:solidFill>
              </a:rPr>
              <a:t>šírící</a:t>
            </a:r>
            <a:r>
              <a:rPr lang="cs-CZ" sz="2000" dirty="0" smtClean="0">
                <a:solidFill>
                  <a:srgbClr val="FF0000"/>
                </a:solidFill>
              </a:rPr>
              <a:t> se 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Rychlostí </a:t>
            </a:r>
            <a:r>
              <a:rPr lang="en-US" sz="2000" dirty="0" smtClean="0">
                <a:solidFill>
                  <a:srgbClr val="FF0000"/>
                </a:solidFill>
              </a:rPr>
              <a:t>750 </a:t>
            </a:r>
            <a:r>
              <a:rPr lang="en-US" sz="2000" dirty="0">
                <a:solidFill>
                  <a:srgbClr val="FF0000"/>
                </a:solidFill>
              </a:rPr>
              <a:t>km/hr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5275"/>
            <a:ext cx="91440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371600" y="5715000"/>
            <a:ext cx="6216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Animation courtesy of Dr. Dan Russell, Kettering University 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http://www.gmi.edu/~drussell/demos.html</a:t>
            </a:r>
            <a:r>
              <a:rPr lang="en-US" sz="3600" dirty="0"/>
              <a:t>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196850"/>
            <a:ext cx="579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latin typeface="Comic Sans MS" pitchFamily="66" charset="0"/>
              </a:rPr>
              <a:t>Water waves animation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2514600" y="990600"/>
            <a:ext cx="3429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0" y="1066800"/>
            <a:ext cx="366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Comic Sans MS" pitchFamily="66" charset="0"/>
              </a:rPr>
              <a:t>Direction of propagation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400" y="152400"/>
            <a:ext cx="8621656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800" b="1" i="1" dirty="0" smtClean="0">
                <a:solidFill>
                  <a:srgbClr val="FF0000"/>
                </a:solidFill>
                <a:latin typeface="Comic Sans MS" pitchFamily="66" charset="0"/>
              </a:rPr>
              <a:t>Nádrž na presentace vzniku vln tsunami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cs-CZ" sz="2400" b="1" dirty="0" smtClean="0"/>
              <a:t>plastiková nádrž, nakloněné dno (změlčující se vodní sloupec), </a:t>
            </a:r>
          </a:p>
          <a:p>
            <a:pPr marL="457200" indent="-457200"/>
            <a:r>
              <a:rPr lang="cs-CZ" sz="2400" b="1" dirty="0" smtClean="0"/>
              <a:t>Případně vložit šikmé plexisklo, </a:t>
            </a:r>
          </a:p>
          <a:p>
            <a:pPr marL="457200" indent="-457200"/>
            <a:r>
              <a:rPr lang="cs-CZ" sz="2400" b="1" dirty="0" smtClean="0"/>
              <a:t>2. Měřidla na měření </a:t>
            </a:r>
          </a:p>
          <a:p>
            <a:pPr marL="457200" indent="-457200"/>
            <a:r>
              <a:rPr lang="cs-CZ" sz="2400" b="1" dirty="0" smtClean="0"/>
              <a:t>Výšky  vlny</a:t>
            </a:r>
          </a:p>
          <a:p>
            <a:pPr marL="457200" indent="-457200"/>
            <a:r>
              <a:rPr lang="cs-CZ" sz="2400" b="1" dirty="0" smtClean="0"/>
              <a:t>3. Voda (několik cm)</a:t>
            </a:r>
          </a:p>
          <a:p>
            <a:pPr marL="457200" indent="-457200"/>
            <a:r>
              <a:rPr lang="cs-CZ" sz="2400" b="1" dirty="0" smtClean="0"/>
              <a:t>4. Polystyren na vyvolání</a:t>
            </a:r>
          </a:p>
          <a:p>
            <a:pPr marL="457200" indent="-457200"/>
            <a:r>
              <a:rPr lang="cs-CZ" sz="2400" b="1" dirty="0" smtClean="0"/>
              <a:t>vlny</a:t>
            </a:r>
          </a:p>
          <a:p>
            <a:pPr marL="457200" indent="-457200"/>
            <a:endParaRPr lang="cs-CZ" sz="2400" b="1" dirty="0" smtClean="0"/>
          </a:p>
          <a:p>
            <a:pPr marL="457200" indent="-457200"/>
            <a:endParaRPr lang="en-US" sz="2400" b="1" dirty="0"/>
          </a:p>
        </p:txBody>
      </p:sp>
      <p:pic>
        <p:nvPicPr>
          <p:cNvPr id="16387" name="Picture 3" descr="PICT0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0"/>
            <a:ext cx="5410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0046"/>
          <p:cNvPicPr>
            <a:picLocks noChangeAspect="1" noChangeArrowheads="1"/>
          </p:cNvPicPr>
          <p:nvPr/>
        </p:nvPicPr>
        <p:blipFill>
          <a:blip r:embed="rId3" cstate="print"/>
          <a:srcRect t="11526"/>
          <a:stretch>
            <a:fillRect/>
          </a:stretch>
        </p:blipFill>
        <p:spPr bwMode="auto">
          <a:xfrm>
            <a:off x="457200" y="13716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4800" y="152400"/>
            <a:ext cx="84518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  <a:latin typeface="Comic Sans MS" pitchFamily="66" charset="0"/>
              </a:rPr>
              <a:t>Tsunami Wave Tank (close-up of ruler and plexiglass – </a:t>
            </a:r>
          </a:p>
          <a:p>
            <a:r>
              <a:rPr lang="en-US" sz="2400" b="1" i="1">
                <a:solidFill>
                  <a:srgbClr val="FF0000"/>
                </a:solidFill>
                <a:latin typeface="Comic Sans MS" pitchFamily="66" charset="0"/>
              </a:rPr>
              <a:t>note slope representing shallowing of water depth </a:t>
            </a:r>
          </a:p>
          <a:p>
            <a:r>
              <a:rPr lang="en-US" sz="2400" b="1" i="1">
                <a:solidFill>
                  <a:srgbClr val="FF0000"/>
                </a:solidFill>
                <a:latin typeface="Comic Sans MS" pitchFamily="66" charset="0"/>
              </a:rPr>
              <a:t>adjacent to coast)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64723" y="228600"/>
            <a:ext cx="836536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i="1" dirty="0" smtClean="0">
                <a:solidFill>
                  <a:srgbClr val="FF0000"/>
                </a:solidFill>
                <a:latin typeface="Comic Sans MS" pitchFamily="66" charset="0"/>
              </a:rPr>
              <a:t>Modelování vzniku tsunami - animace</a:t>
            </a:r>
            <a:endParaRPr lang="en-US" sz="24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2200" b="1" dirty="0"/>
              <a:t>Download Tank.mov from:</a:t>
            </a:r>
          </a:p>
          <a:p>
            <a:pPr algn="ctr"/>
            <a:r>
              <a:rPr lang="en-US" sz="2200" dirty="0">
                <a:hlinkClick r:id="rId3"/>
              </a:rPr>
              <a:t>http://web.ics.purdue.edu/~braile/edumod/tsunami/TsunamiFiles.htm</a:t>
            </a:r>
            <a:r>
              <a:rPr lang="en-US" sz="2200" dirty="0"/>
              <a:t> </a:t>
            </a:r>
          </a:p>
        </p:txBody>
      </p:sp>
      <p:pic>
        <p:nvPicPr>
          <p:cNvPr id="19459" name="Picture 3" descr="TankM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600200"/>
            <a:ext cx="54102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Vlna tsunami  - charakteristika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dlouhá a rychlá vlna,  jejíž vznik je vyvolán ve většině případů  podmořským zemětřesením, ale  může vzniknout i jiným způsobem (viz dále)</a:t>
            </a:r>
          </a:p>
          <a:p>
            <a:r>
              <a:rPr lang="cs-CZ" dirty="0" smtClean="0"/>
              <a:t>Délka vlny je závislá na hloubce moře – na volném moři 150-300 km, amplituda zde max. 1,5 m), perioda vlny několik minut, </a:t>
            </a:r>
          </a:p>
          <a:p>
            <a:r>
              <a:rPr lang="cs-CZ" dirty="0" smtClean="0"/>
              <a:t> nebezpečná až pokud se dostane na mělké pobřeží, šelf – zpomaluje se (rychlosti 150 – 300 km/hod), zvyšuje se amplituda a kinetická energie se přeměňuje na potenciální (výšku vlny), která má pak destruktivní účinky</a:t>
            </a:r>
          </a:p>
          <a:p>
            <a:r>
              <a:rPr lang="cs-CZ" dirty="0" smtClean="0"/>
              <a:t>Rychlost vln – pro </a:t>
            </a:r>
            <a:r>
              <a:rPr lang="cs-CZ" dirty="0" err="1" smtClean="0"/>
              <a:t>stř</a:t>
            </a:r>
            <a:r>
              <a:rPr lang="cs-CZ" dirty="0" smtClean="0"/>
              <a:t>. hloubku Pacifiku spočtena rychlost ca 716 km/hod.),  rychlosti většinou 600 – 800 km /hod.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cean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2403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51520" y="0"/>
            <a:ext cx="8712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b="1" i="1" dirty="0" smtClean="0">
                <a:solidFill>
                  <a:srgbClr val="FF0000"/>
                </a:solidFill>
                <a:latin typeface="Comic Sans MS" pitchFamily="66" charset="0"/>
              </a:rPr>
              <a:t>Rozdíly mezi povrchovým vlněním a vlnami tsunami:</a:t>
            </a:r>
          </a:p>
          <a:p>
            <a:endParaRPr lang="en-US" sz="2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 descr="Tsunami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10832"/>
            <a:ext cx="3635896" cy="344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sunami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199" y="3429000"/>
            <a:ext cx="3616733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95536" y="836712"/>
            <a:ext cx="40717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Tsunami: větší vlnová délka, </a:t>
            </a:r>
          </a:p>
          <a:p>
            <a:r>
              <a:rPr lang="cs-CZ" dirty="0" smtClean="0"/>
              <a:t>+- </a:t>
            </a:r>
            <a:r>
              <a:rPr lang="cs-CZ" dirty="0" err="1" smtClean="0"/>
              <a:t>aplituda</a:t>
            </a:r>
            <a:r>
              <a:rPr lang="cs-CZ" dirty="0" smtClean="0"/>
              <a:t>,  jiný tvar hřbetu vlny,</a:t>
            </a:r>
          </a:p>
          <a:p>
            <a:r>
              <a:rPr lang="cs-CZ" dirty="0" smtClean="0"/>
              <a:t>Nedochází k lámání vln a jejich </a:t>
            </a:r>
          </a:p>
          <a:p>
            <a:r>
              <a:rPr lang="en-US" dirty="0" smtClean="0"/>
              <a:t>p</a:t>
            </a:r>
            <a:r>
              <a:rPr lang="cs-CZ" dirty="0" err="1" smtClean="0"/>
              <a:t>řekocování</a:t>
            </a:r>
            <a:r>
              <a:rPr lang="cs-CZ" dirty="0" smtClean="0"/>
              <a:t>,  amplituda závisí na</a:t>
            </a:r>
          </a:p>
          <a:p>
            <a:r>
              <a:rPr lang="en-US" dirty="0" smtClean="0"/>
              <a:t>t</a:t>
            </a:r>
            <a:r>
              <a:rPr lang="cs-CZ" dirty="0" smtClean="0"/>
              <a:t>varu pobřeží</a:t>
            </a:r>
            <a:r>
              <a:rPr lang="en-US" dirty="0" smtClean="0"/>
              <a:t>, </a:t>
            </a:r>
            <a:r>
              <a:rPr lang="en-US" dirty="0" err="1" smtClean="0"/>
              <a:t>jde</a:t>
            </a:r>
            <a:r>
              <a:rPr lang="en-US" dirty="0" smtClean="0"/>
              <a:t> sp</a:t>
            </a:r>
            <a:r>
              <a:rPr lang="cs-CZ" dirty="0" err="1" smtClean="0"/>
              <a:t>íše</a:t>
            </a:r>
            <a:r>
              <a:rPr lang="cs-CZ" dirty="0" smtClean="0"/>
              <a:t> o rychlý vzestup </a:t>
            </a:r>
          </a:p>
          <a:p>
            <a:r>
              <a:rPr lang="cs-CZ" dirty="0" smtClean="0"/>
              <a:t>Hladiny než o klasickou vlnu, může </a:t>
            </a:r>
          </a:p>
          <a:p>
            <a:r>
              <a:rPr lang="cs-CZ" dirty="0" smtClean="0"/>
              <a:t>Předcházet obnažení – v případě poklesu,</a:t>
            </a:r>
          </a:p>
          <a:p>
            <a:r>
              <a:rPr lang="cs-CZ" dirty="0" smtClean="0"/>
              <a:t>Kdy nejprve na pevninu dorazí </a:t>
            </a:r>
            <a:r>
              <a:rPr lang="cs-CZ" dirty="0" err="1" smtClean="0"/>
              <a:t>trog</a:t>
            </a:r>
            <a:r>
              <a:rPr lang="cs-CZ" dirty="0" smtClean="0"/>
              <a:t> vlny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88024" y="2204864"/>
            <a:ext cx="3823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Kratší vlnová délka,  překocování vln,</a:t>
            </a:r>
          </a:p>
          <a:p>
            <a:r>
              <a:rPr lang="cs-CZ" dirty="0" smtClean="0"/>
              <a:t>Pří nízké rychlosti větru podstatně nižší</a:t>
            </a:r>
          </a:p>
          <a:p>
            <a:r>
              <a:rPr lang="cs-CZ" dirty="0" smtClean="0"/>
              <a:t>amplitudy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mareogr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44644"/>
            <a:ext cx="6624736" cy="541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55576" y="260648"/>
            <a:ext cx="6922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Záznam z </a:t>
            </a:r>
            <a:r>
              <a:rPr lang="cs-CZ" b="1" dirty="0" err="1" smtClean="0"/>
              <a:t>mareografu</a:t>
            </a:r>
            <a:r>
              <a:rPr lang="cs-CZ" b="1" dirty="0" smtClean="0"/>
              <a:t>  při příchodu vlny tsunami na Havaj v roce 1979, </a:t>
            </a:r>
          </a:p>
          <a:p>
            <a:r>
              <a:rPr lang="cs-CZ" b="1" dirty="0" smtClean="0"/>
              <a:t>(patrný pokles hladiny a pak teprve přišla série vln tsunami)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sunamiPage2Part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0" y="-76200"/>
            <a:ext cx="9144000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7200" y="5867400"/>
            <a:ext cx="8131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/>
              <a:t>Geist</a:t>
            </a:r>
            <a:r>
              <a:rPr lang="en-US" sz="2400" dirty="0"/>
              <a:t>, </a:t>
            </a:r>
            <a:r>
              <a:rPr lang="en-US" sz="2400" dirty="0" err="1"/>
              <a:t>Titov</a:t>
            </a:r>
            <a:r>
              <a:rPr lang="en-US" sz="2400" dirty="0"/>
              <a:t> and </a:t>
            </a:r>
            <a:r>
              <a:rPr lang="en-US" sz="2400" dirty="0" err="1"/>
              <a:t>Synolakis</a:t>
            </a:r>
            <a:r>
              <a:rPr lang="en-US" sz="2400" dirty="0"/>
              <a:t>, Tsunami: Wave of Change, </a:t>
            </a:r>
            <a:r>
              <a:rPr lang="en-US" sz="2400" i="1" dirty="0"/>
              <a:t>Scientific American</a:t>
            </a:r>
            <a:r>
              <a:rPr lang="en-US" sz="2400" dirty="0"/>
              <a:t>, January, 2006.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12725" y="76200"/>
            <a:ext cx="77120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26. 12. 2004 – Tsunami v Indonésii – max. výška vlny a příchod vlny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2819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i="1" dirty="0" smtClean="0">
                <a:solidFill>
                  <a:srgbClr val="FF0000"/>
                </a:solidFill>
                <a:latin typeface="Comic Sans MS" pitchFamily="66" charset="0"/>
              </a:rPr>
              <a:t>Animace </a:t>
            </a:r>
          </a:p>
          <a:p>
            <a:r>
              <a:rPr lang="cs-CZ" sz="3600" i="1" dirty="0" smtClean="0">
                <a:solidFill>
                  <a:srgbClr val="FF0000"/>
                </a:solidFill>
                <a:latin typeface="Comic Sans MS" pitchFamily="66" charset="0"/>
              </a:rPr>
              <a:t>Šíření   tsunami (největší účinky měla ve směru kolmém na ruptury )</a:t>
            </a:r>
            <a:endParaRPr lang="en-US" sz="28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699" name="Picture 3" descr="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5220072" cy="646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8600" y="6324600"/>
            <a:ext cx="633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hlinkClick r:id="rId4"/>
              </a:rPr>
              <a:t>http://staff.aist.go.jp/kenji.satake/animation.gif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04_Indonesia_Tsunami_Comple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836712"/>
            <a:ext cx="6192688" cy="569727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3648" y="260648"/>
            <a:ext cx="597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Animace šíření vln  tsunami následkem zemětřesní  u Sumatry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Klasifikace tsunami dle jejích účinků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23528" y="2060848"/>
          <a:ext cx="8424936" cy="4080510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5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Arial"/>
                          <a:ea typeface="Times New Roman"/>
                        </a:rPr>
                        <a:t>Stupnice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Times New Roman"/>
                        </a:rPr>
                        <a:t>Označení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Times New Roman"/>
                        </a:rPr>
                        <a:t>Projevy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Arial"/>
                          <a:ea typeface="Times New Roman"/>
                        </a:rPr>
                        <a:t>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i="1">
                          <a:latin typeface="Arial"/>
                          <a:ea typeface="Times New Roman"/>
                        </a:rPr>
                        <a:t>tsunami velmi slabé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Times New Roman"/>
                        </a:rPr>
                        <a:t>vlna zaznamenána jen na </a:t>
                      </a:r>
                      <a:r>
                        <a:rPr lang="cs-CZ" sz="1400" dirty="0" err="1">
                          <a:latin typeface="Arial"/>
                          <a:ea typeface="Times New Roman"/>
                        </a:rPr>
                        <a:t>mareografu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Arial"/>
                          <a:ea typeface="Times New Roman"/>
                        </a:rPr>
                        <a:t>II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R="1277620">
                        <a:spcAft>
                          <a:spcPts val="0"/>
                        </a:spcAft>
                      </a:pPr>
                      <a:r>
                        <a:rPr lang="cs-CZ" sz="1400" i="1">
                          <a:latin typeface="Arial"/>
                          <a:ea typeface="Times New Roman"/>
                        </a:rPr>
                        <a:t>slabé tsunami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Times New Roman"/>
                        </a:rPr>
                        <a:t>může zaplavit ploché přímoří; zpozorují jen ti, kteří znají moře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Arial"/>
                          <a:ea typeface="Times New Roman"/>
                        </a:rPr>
                        <a:t>III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i="1" dirty="0">
                          <a:latin typeface="Arial"/>
                          <a:ea typeface="Times New Roman"/>
                        </a:rPr>
                        <a:t>středně silné tsunami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Times New Roman"/>
                        </a:rPr>
                        <a:t>zpozorováno všemi, ploché přímoří zaplaveno; lehké lodi mohou být zaneseny na břeh, menší škody na přístavních zařízeních; v ústích řek proud obrácen dočasně k pevnině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Times New Roman"/>
                        </a:rPr>
                        <a:t>IV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i="1" dirty="0">
                          <a:latin typeface="Arial"/>
                          <a:ea typeface="Times New Roman"/>
                        </a:rPr>
                        <a:t>silné tsunami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Times New Roman"/>
                        </a:rPr>
                        <a:t>přímoří zaplaveno, umělé břežní konstrukce poškozeny; velké plachetnice a malé motorové lodi vrženy na břeh a pak zpět do moře; přímoří zaneseno úlomky a odpadky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Times New Roman"/>
                        </a:rPr>
                        <a:t>V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i="1" dirty="0">
                          <a:latin typeface="Arial"/>
                          <a:ea typeface="Times New Roman"/>
                        </a:rPr>
                        <a:t>velmi silné tsunami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Times New Roman"/>
                        </a:rPr>
                        <a:t>přímoří zaplaveno, vlnolamy a mola těžce poškozeny; i větší lodě vrhány na břeh; škody i hluboko ve vnitrozemí; vše zaneseno úlomky; v ústí řek velké bouřlivé přílivy; oběti na životech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Arial"/>
                          <a:ea typeface="Times New Roman"/>
                        </a:rPr>
                        <a:t>VI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i="1">
                          <a:latin typeface="Arial"/>
                          <a:ea typeface="Times New Roman"/>
                        </a:rPr>
                        <a:t>katastrofální tsunami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Times New Roman"/>
                        </a:rPr>
                        <a:t>úplné poničení břežní a přímořské oblasti; zaplavení pevniny do značné hloubky; největší lodi poškozeny; mnoho obětí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základě výšky vlny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 (tsunami) v Japonsku = log 2* H (</a:t>
            </a:r>
            <a:r>
              <a:rPr lang="cs-CZ" dirty="0" err="1" smtClean="0"/>
              <a:t>max</a:t>
            </a:r>
            <a:r>
              <a:rPr lang="cs-CZ" dirty="0" smtClean="0"/>
              <a:t>)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M=magnitudo tsunami, H maximální výška vlny)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 smtClean="0"/>
              <a:t>Vztah mezi </a:t>
            </a:r>
            <a:r>
              <a:rPr lang="cs-CZ" sz="2400" b="1" dirty="0" err="1" smtClean="0"/>
              <a:t>magnitudem</a:t>
            </a:r>
            <a:r>
              <a:rPr lang="cs-CZ" sz="2400" b="1" dirty="0" smtClean="0"/>
              <a:t> zemětřesení a </a:t>
            </a:r>
            <a:r>
              <a:rPr lang="cs-CZ" sz="2400" b="1" dirty="0" err="1" smtClean="0"/>
              <a:t>magnitudem</a:t>
            </a:r>
            <a:r>
              <a:rPr lang="cs-CZ" sz="2400" b="1" dirty="0" smtClean="0"/>
              <a:t> tsunami </a:t>
            </a:r>
            <a:r>
              <a:rPr lang="cs-CZ" sz="2400" dirty="0" smtClean="0"/>
              <a:t>(odvozené z pozorování zemětřesení v Japonsku  v dlouhém čas. Intervalu) </a:t>
            </a:r>
            <a:endParaRPr lang="cs-CZ" sz="24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51520" y="1772816"/>
          <a:ext cx="864096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Magnitudo zemětřesení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Magnitudo</a:t>
                      </a:r>
                      <a:r>
                        <a:rPr lang="cs-CZ" baseline="0" dirty="0" smtClean="0"/>
                        <a:t> tsunami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Max.  výška vlny na pobřeží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&lt;0,3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0,5-0,75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1,0-1,75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2,0-3,0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-6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8,25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8-12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8,5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16-24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8,75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&gt;32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Předpovídání tsunami a ochrana před tsunami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Sběr informací ze </a:t>
            </a:r>
            <a:r>
              <a:rPr lang="cs-CZ" dirty="0" err="1" smtClean="0"/>
              <a:t>seismických</a:t>
            </a:r>
            <a:r>
              <a:rPr lang="cs-CZ" dirty="0" smtClean="0"/>
              <a:t> stanic po celém světě (v reálném čase)</a:t>
            </a:r>
          </a:p>
          <a:p>
            <a:r>
              <a:rPr lang="cs-CZ" dirty="0" smtClean="0"/>
              <a:t>Sběr dat o výšce hladiny ze satelitů  nebo bójí na moři</a:t>
            </a:r>
          </a:p>
          <a:p>
            <a:r>
              <a:rPr lang="cs-CZ" dirty="0" smtClean="0"/>
              <a:t>Vytváření počítačových simulací šíření vln z různých </a:t>
            </a:r>
            <a:r>
              <a:rPr lang="cs-CZ" dirty="0" err="1" smtClean="0"/>
              <a:t>seismofokálních</a:t>
            </a:r>
            <a:r>
              <a:rPr lang="cs-CZ" dirty="0" smtClean="0"/>
              <a:t> oblastí, </a:t>
            </a:r>
          </a:p>
          <a:p>
            <a:r>
              <a:rPr lang="cs-CZ" dirty="0" smtClean="0"/>
              <a:t>Předpovědi výšky vlny, příchodu vlny, rychlosti vlny na volném oceánu a na pobřeží, </a:t>
            </a:r>
          </a:p>
          <a:p>
            <a:r>
              <a:rPr lang="cs-CZ" dirty="0" smtClean="0"/>
              <a:t>Varovný systém na pevnině  (rychlá evakuace  obyvatelstva na pobřeží)</a:t>
            </a:r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 of deployed DART bu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705100" cy="3333750"/>
          </a:xfrm>
          <a:prstGeom prst="rect">
            <a:avLst/>
          </a:prstGeom>
          <a:noFill/>
        </p:spPr>
      </p:pic>
      <p:pic>
        <p:nvPicPr>
          <p:cNvPr id="2052" name="Picture 4" descr="DART Buoy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624064"/>
            <a:ext cx="5659388" cy="3233936"/>
          </a:xfrm>
          <a:prstGeom prst="rect">
            <a:avLst/>
          </a:prstGeom>
          <a:noFill/>
        </p:spPr>
      </p:pic>
      <p:pic>
        <p:nvPicPr>
          <p:cNvPr id="2056" name="Picture 8" descr="Plot of Water Column Height Data for Station 464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764704"/>
            <a:ext cx="3810000" cy="2095501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rot="16200000" flipH="1">
            <a:off x="4932040" y="3284984"/>
            <a:ext cx="295232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707904" y="2852936"/>
            <a:ext cx="441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Kolísání hladiny oceánu u pobřeží Kalifornie,  </a:t>
            </a:r>
          </a:p>
          <a:p>
            <a:r>
              <a:rPr lang="cs-CZ" dirty="0" smtClean="0"/>
              <a:t>Zdroj:</a:t>
            </a:r>
            <a:r>
              <a:rPr lang="cs-CZ" dirty="0" smtClean="0">
                <a:hlinkClick r:id="rId6"/>
              </a:rPr>
              <a:t> http://www.</a:t>
            </a:r>
            <a:r>
              <a:rPr lang="cs-CZ" dirty="0" err="1" smtClean="0">
                <a:hlinkClick r:id="rId6"/>
              </a:rPr>
              <a:t>ndbc.noaa.gov</a:t>
            </a:r>
            <a:r>
              <a:rPr lang="cs-CZ" dirty="0" smtClean="0">
                <a:hlinkClick r:id="rId6"/>
              </a:rPr>
              <a:t>/</a:t>
            </a:r>
            <a:r>
              <a:rPr lang="cs-CZ" dirty="0" err="1" smtClean="0">
                <a:hlinkClick r:id="rId6"/>
              </a:rPr>
              <a:t>dart.shtml</a:t>
            </a:r>
            <a:endParaRPr lang="cs-CZ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323528" y="4581128"/>
            <a:ext cx="212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Stanice měřící výšku </a:t>
            </a:r>
          </a:p>
          <a:p>
            <a:r>
              <a:rPr lang="cs-CZ" dirty="0" smtClean="0"/>
              <a:t>Hladiny moře.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339752" y="0"/>
            <a:ext cx="545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Prevence  před tsunami – varovný systém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Tsunami – základní charakteristika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Vzniká většinou při zemětřeseních nad </a:t>
            </a:r>
            <a:r>
              <a:rPr lang="cs-CZ" dirty="0" err="1" smtClean="0"/>
              <a:t>magn</a:t>
            </a:r>
            <a:r>
              <a:rPr lang="cs-CZ" dirty="0" smtClean="0"/>
              <a:t>. 6,5-7, její vznik je však poměrně řídkým jevem, </a:t>
            </a:r>
          </a:p>
          <a:p>
            <a:r>
              <a:rPr lang="cs-CZ" dirty="0" smtClean="0"/>
              <a:t>Např. mezi léty 1948-1961 asi 15 000 silných zemětřesení, vyvolalo pouze 124 vln</a:t>
            </a:r>
          </a:p>
          <a:p>
            <a:r>
              <a:rPr lang="cs-CZ" dirty="0" smtClean="0"/>
              <a:t>Vznik vlny je závislý na </a:t>
            </a:r>
            <a:r>
              <a:rPr lang="cs-CZ" dirty="0" err="1" smtClean="0"/>
              <a:t>seismofokálním</a:t>
            </a:r>
            <a:r>
              <a:rPr lang="cs-CZ" dirty="0" smtClean="0"/>
              <a:t> mechanismu (musí dojít k náhlému zdvihu nebo poklesu mořské hladiny, nebo šikmému zdvihu či poklesu) – např.  při </a:t>
            </a:r>
            <a:r>
              <a:rPr lang="cs-CZ" dirty="0" err="1" smtClean="0"/>
              <a:t>indonézské</a:t>
            </a:r>
            <a:r>
              <a:rPr lang="cs-CZ" dirty="0" smtClean="0"/>
              <a:t> tsunami to bylo až 12 m,  v Japonsku se počítá až s 30 m posunem na zlomové linii),  k pohybu může dojít na více zlomech, silné zemětřesení může vyvolat i podmořské sesuvy, které mohou tsunami zesílit, </a:t>
            </a:r>
          </a:p>
          <a:p>
            <a:r>
              <a:rPr lang="cs-CZ" dirty="0" smtClean="0"/>
              <a:t>Největší nebezpečí představují mělká zemětřesení na šelfu většinou v nadloží </a:t>
            </a:r>
            <a:r>
              <a:rPr lang="cs-CZ" dirty="0" err="1" smtClean="0"/>
              <a:t>subdukční</a:t>
            </a:r>
            <a:r>
              <a:rPr lang="cs-CZ" dirty="0" smtClean="0"/>
              <a:t> zóny (přicházejí velmi rychle k pobřeží, nedá se zabránit ztrátám na lidských životech,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Aktivní opatření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Budování vlnolamů na zpomalení vln</a:t>
            </a:r>
          </a:p>
          <a:p>
            <a:r>
              <a:rPr lang="cs-CZ" dirty="0" smtClean="0"/>
              <a:t>Budování bariér (ukázalo se v Japonsku, že byly příliš nízké i u nebezpečných staveb)</a:t>
            </a:r>
          </a:p>
          <a:p>
            <a:r>
              <a:rPr lang="cs-CZ" dirty="0" smtClean="0"/>
              <a:t>Budování únikových cest (na strmějších pobřežích)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Pasivní opatření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Územní plánování (předcházení rizikům tsunami)</a:t>
            </a:r>
          </a:p>
          <a:p>
            <a:r>
              <a:rPr lang="cs-CZ" dirty="0" smtClean="0"/>
              <a:t>Mapy ohrožení  v důsledku tsunami různého magnituda (příp. výšky vlny)</a:t>
            </a:r>
          </a:p>
          <a:p>
            <a:r>
              <a:rPr lang="cs-CZ" dirty="0" smtClean="0"/>
              <a:t>Krizové řízení,  je li hlášeno silné zemětřesení a možnost příchodu vln tsunami (evakuace pobřeží, pokud je to časově možné, evakuace lodí z přístavů </a:t>
            </a:r>
            <a:r>
              <a:rPr lang="cs-CZ" dirty="0" err="1" smtClean="0"/>
              <a:t>atd</a:t>
            </a:r>
            <a:r>
              <a:rPr lang="cs-CZ" dirty="0" smtClean="0"/>
              <a:t>).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Počty ničivých tsunami ve 20. století (vs. nedestruktivní)</a:t>
            </a:r>
            <a:endParaRPr lang="cs-CZ" dirty="0"/>
          </a:p>
        </p:txBody>
      </p:sp>
      <p:pic>
        <p:nvPicPr>
          <p:cNvPr id="4" name="Picture 2" descr="TsunamiSt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88" y="2204864"/>
            <a:ext cx="91075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stDamaging"/>
          <p:cNvPicPr>
            <a:picLocks noChangeAspect="1" noChangeArrowheads="1"/>
          </p:cNvPicPr>
          <p:nvPr/>
        </p:nvPicPr>
        <p:blipFill>
          <a:blip r:embed="rId3" cstate="print"/>
          <a:srcRect t="11111" b="9259"/>
          <a:stretch>
            <a:fillRect/>
          </a:stretch>
        </p:blipFill>
        <p:spPr bwMode="auto">
          <a:xfrm>
            <a:off x="1" y="1906805"/>
            <a:ext cx="8820472" cy="309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619672" y="404664"/>
            <a:ext cx="5803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 dirty="0" smtClean="0">
                <a:solidFill>
                  <a:srgbClr val="FF0000"/>
                </a:solidFill>
                <a:latin typeface="Comic Sans MS" pitchFamily="66" charset="0"/>
              </a:rPr>
              <a:t>Počty obětí ničivých tsunami</a:t>
            </a:r>
            <a:endParaRPr lang="en-US" sz="32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 smtClean="0"/>
              <a:t>Historické katastrofy způsobené vlnami tsunami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1628 před n. l. – Santorin – Egejské moře – zničení minojské kultury – vulkanická erupce</a:t>
            </a:r>
          </a:p>
          <a:p>
            <a:r>
              <a:rPr lang="cs-CZ" dirty="0" smtClean="0"/>
              <a:t>1703 – </a:t>
            </a:r>
            <a:r>
              <a:rPr lang="cs-CZ" dirty="0" err="1" smtClean="0"/>
              <a:t>Sanriku</a:t>
            </a:r>
            <a:r>
              <a:rPr lang="cs-CZ" dirty="0" smtClean="0"/>
              <a:t> </a:t>
            </a:r>
            <a:r>
              <a:rPr lang="cs-CZ" dirty="0" err="1" smtClean="0"/>
              <a:t>Coast</a:t>
            </a:r>
            <a:r>
              <a:rPr lang="cs-CZ" dirty="0" smtClean="0"/>
              <a:t> (Japonsko ) – 100 tis.  - zemětřesení</a:t>
            </a:r>
          </a:p>
          <a:p>
            <a:r>
              <a:rPr lang="cs-CZ" dirty="0" smtClean="0"/>
              <a:t>1755 – Lisabon, zemětřesení,  10 tis.</a:t>
            </a:r>
          </a:p>
          <a:p>
            <a:r>
              <a:rPr lang="cs-CZ" dirty="0" smtClean="0"/>
              <a:t>1868 – Chile, Peru – zemětřesení – 25 tis.</a:t>
            </a:r>
          </a:p>
          <a:p>
            <a:r>
              <a:rPr lang="cs-CZ" dirty="0" smtClean="0"/>
              <a:t>1883 – </a:t>
            </a:r>
            <a:r>
              <a:rPr lang="cs-CZ" dirty="0" err="1" smtClean="0"/>
              <a:t>Krakatoa</a:t>
            </a:r>
            <a:r>
              <a:rPr lang="cs-CZ" dirty="0" smtClean="0"/>
              <a:t>, </a:t>
            </a:r>
            <a:r>
              <a:rPr lang="cs-CZ" dirty="0" err="1" smtClean="0"/>
              <a:t>Indonesie</a:t>
            </a:r>
            <a:r>
              <a:rPr lang="cs-CZ" dirty="0" smtClean="0"/>
              <a:t> – </a:t>
            </a:r>
            <a:r>
              <a:rPr lang="cs-CZ" dirty="0" err="1" smtClean="0"/>
              <a:t>vulk</a:t>
            </a:r>
            <a:r>
              <a:rPr lang="cs-CZ" dirty="0" smtClean="0"/>
              <a:t>. exploze, kolaps </a:t>
            </a:r>
            <a:r>
              <a:rPr lang="cs-CZ" dirty="0" err="1" smtClean="0"/>
              <a:t>vulk</a:t>
            </a:r>
            <a:r>
              <a:rPr lang="cs-CZ" dirty="0" smtClean="0"/>
              <a:t>. Ostrova ( přes 30 tis. Obětí) </a:t>
            </a:r>
          </a:p>
          <a:p>
            <a:r>
              <a:rPr lang="cs-CZ" dirty="0" smtClean="0"/>
              <a:t>1896 – </a:t>
            </a:r>
            <a:r>
              <a:rPr lang="cs-CZ" dirty="0" err="1" smtClean="0"/>
              <a:t>Sanriku</a:t>
            </a:r>
            <a:r>
              <a:rPr lang="cs-CZ" dirty="0" smtClean="0"/>
              <a:t> </a:t>
            </a:r>
            <a:r>
              <a:rPr lang="cs-CZ" dirty="0" err="1" smtClean="0"/>
              <a:t>Coast</a:t>
            </a:r>
            <a:r>
              <a:rPr lang="cs-CZ" dirty="0" smtClean="0"/>
              <a:t>, Japonsko – 27 tis., zemětřes.</a:t>
            </a:r>
          </a:p>
          <a:p>
            <a:r>
              <a:rPr lang="cs-CZ" dirty="0" smtClean="0"/>
              <a:t>1908 – </a:t>
            </a:r>
            <a:r>
              <a:rPr lang="cs-CZ" dirty="0" err="1" smtClean="0"/>
              <a:t>Messinská</a:t>
            </a:r>
            <a:r>
              <a:rPr lang="cs-CZ" dirty="0" smtClean="0"/>
              <a:t> úžina, Itálie,  200 tis. lidí, 10 m vlna</a:t>
            </a:r>
          </a:p>
          <a:p>
            <a:r>
              <a:rPr lang="cs-CZ" dirty="0" smtClean="0"/>
              <a:t>2004 – Sumatra – 200-300 tis., zemětřesení</a:t>
            </a:r>
          </a:p>
          <a:p>
            <a:r>
              <a:rPr lang="cs-CZ" dirty="0" smtClean="0"/>
              <a:t>2011 – Japonsko – </a:t>
            </a:r>
            <a:r>
              <a:rPr lang="cs-CZ" dirty="0" err="1" smtClean="0"/>
              <a:t>Sendai</a:t>
            </a:r>
            <a:r>
              <a:rPr lang="cs-CZ" dirty="0" smtClean="0"/>
              <a:t> – 20 tis. zemětřesení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Dokumenty\wordoc\vyuka\přednáška- katastrofy\Tsunami - foto obrazky, videa_soubory\Tsunami - j. Amer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414894" cy="564044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403648" y="332656"/>
            <a:ext cx="540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Zaznamenaná destruktivní tsunami a počty jejich obětí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Dokumenty\wordoc\vyuka\přednáška- katastrofy\Tsunami - foto obrazky, videa_soubory\Tsunami eventy - Evro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764704"/>
            <a:ext cx="6704238" cy="589486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195736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b="1" dirty="0" smtClean="0"/>
              <a:t>Zaznamenaná destruktivní tsunami a počty jejich obětí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Dokumenty\wordoc\vyuka\přednáška- katastrofy\Tsunami - foto obrazky, videa_soubory\Tsunami - záp. Amer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6756473" cy="594078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267744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Zaznamenaná destruktivní tsunami a počty jejich obětí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Dokumenty\wordoc\vyuka\přednáška- katastrofy\Tsunami - foto obrazky, videa_soubory\Tsunami eventy - záznamy strát na živote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2242"/>
            <a:ext cx="6527354" cy="5739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23528" y="2057400"/>
          <a:ext cx="8424936" cy="4323930"/>
        </p:xfrm>
        <a:graphic>
          <a:graphicData uri="http://schemas.openxmlformats.org/drawingml/2006/table">
            <a:tbl>
              <a:tblPr/>
              <a:tblGrid>
                <a:gridCol w="421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Oblast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Výskyt  (%)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Východní pobřeží Atlantiku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Středozemní moře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10,1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Bengálský záliv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0,8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Indonésie a Zadní Indie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20,3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Tichý oceán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25,4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Japonsko a Rusko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18,6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Východní pobřeží Pacifiku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Karibská oblast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13,8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Západní pobřeží Atlantiku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0,4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2555776" y="620688"/>
            <a:ext cx="418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Četnost vzniku vln tsunami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536" y="-5417"/>
            <a:ext cx="8001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3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Vznikají:</a:t>
            </a:r>
            <a:endParaRPr lang="en-US" sz="3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/>
            <a:endParaRPr lang="en-US" sz="1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cs-CZ" sz="2800" i="1" dirty="0" smtClean="0">
                <a:latin typeface="Arial" pitchFamily="34" charset="0"/>
                <a:cs typeface="Arial" pitchFamily="34" charset="0"/>
              </a:rPr>
              <a:t>1. Při velkých zemětřeseních (zpravidla M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7)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- např. zemětřesení u Sumatry v roce 2004)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cs-CZ" sz="2800" i="1" dirty="0" smtClean="0">
                <a:latin typeface="Arial" pitchFamily="34" charset="0"/>
                <a:cs typeface="Arial" pitchFamily="34" charset="0"/>
              </a:rPr>
              <a:t>2. Sopečné erupce odehrávající se nehluboko pod hladinou (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Krakatoa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, 1883), destrukce stratovulkánu)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cs-CZ" sz="2800" i="1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Impakty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extraterestrických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těles  (např. tzv.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tsunamity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– brekcie uložené v  po dopadu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impaktu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do struktury </a:t>
            </a:r>
            <a:r>
              <a:rPr lang="en-US" sz="2800" i="1" dirty="0" err="1" smtClean="0">
                <a:latin typeface="Arial" pitchFamily="34" charset="0"/>
                <a:cs typeface="Arial" pitchFamily="34" charset="0"/>
              </a:rPr>
              <a:t>Chicxulub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(65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Ma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– hranice křída/kenozoikum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cs-CZ" sz="2800" i="1" dirty="0" smtClean="0">
                <a:latin typeface="Arial" pitchFamily="34" charset="0"/>
                <a:cs typeface="Arial" pitchFamily="34" charset="0"/>
              </a:rPr>
              <a:t>3. Velké sesuvy (např.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Lutuya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Bay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, Aljaška 1958) – také vyvolán zemětřesením</a:t>
            </a:r>
          </a:p>
          <a:p>
            <a:pPr marL="342900" indent="-342900"/>
            <a:r>
              <a:rPr lang="cs-CZ" sz="2800" i="1" dirty="0" smtClean="0">
                <a:latin typeface="Arial" pitchFamily="34" charset="0"/>
                <a:cs typeface="Arial" pitchFamily="34" charset="0"/>
              </a:rPr>
              <a:t>2. Velké podmořské sesuvy, doložené z prehistorických sesuvů kolem havajských ostrovů, východního pobřeží USA aj.). </a:t>
            </a:r>
            <a:endParaRPr lang="en-US" sz="28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cs-CZ" b="1" dirty="0" smtClean="0"/>
              <a:t>Tsunami v Indonésii – 2004</a:t>
            </a:r>
            <a:r>
              <a:rPr lang="cs-CZ" dirty="0" smtClean="0"/>
              <a:t> -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5733256"/>
          </a:xfrm>
        </p:spPr>
        <p:txBody>
          <a:bodyPr>
            <a:noAutofit/>
          </a:bodyPr>
          <a:lstStyle/>
          <a:p>
            <a:r>
              <a:rPr lang="cs-CZ" sz="1800" dirty="0" smtClean="0"/>
              <a:t>Zemětřesení o síle 9 stupnice Richterovy škály- jedno z nejsilnějších zemětřesení vůbec /asi na 2. místě po zemětřesení na Kamčatce 1937)</a:t>
            </a:r>
          </a:p>
          <a:p>
            <a:r>
              <a:rPr lang="cs-CZ" sz="1800" dirty="0" smtClean="0"/>
              <a:t>Uvolněná energie  na povrchu země </a:t>
            </a:r>
            <a:r>
              <a:rPr lang="cs-CZ" sz="1800" dirty="0" err="1" smtClean="0"/>
              <a:t>evk</a:t>
            </a:r>
            <a:r>
              <a:rPr lang="cs-CZ" sz="1800" dirty="0" smtClean="0"/>
              <a:t>.  1500 atomových bomb hozených na Hirošimu , v hloubce mnohonásobně větší ( 550 mil x  větší než výbuch boby v Hirošimě)</a:t>
            </a:r>
          </a:p>
          <a:p>
            <a:r>
              <a:rPr lang="cs-CZ" sz="1800" dirty="0" smtClean="0"/>
              <a:t>Vznik zlomu dlouhého přes 1200 km,  šikmý horizontální posun,  posun o 11  m horizontálně a 5 metrů vertikálně, </a:t>
            </a:r>
            <a:r>
              <a:rPr lang="cs-CZ" sz="1800" dirty="0" err="1" smtClean="0"/>
              <a:t>násunové</a:t>
            </a:r>
            <a:r>
              <a:rPr lang="cs-CZ" sz="1800" dirty="0" smtClean="0"/>
              <a:t> zlomy paralelní se subdukční zónou,  v hloubce asi 30 km pod hladinou moře,  vznikl zlom na ploše 60 km široké, v první fázi zlom vznikal rychlostí 2,8 km/s, (rychlost 10 000 km/h), v druhé fázi po krátké m přerušení  se prodloužil až k Andamanským a Nikobarským ostrovům,  (2,1 km/s), </a:t>
            </a:r>
          </a:p>
          <a:p>
            <a:r>
              <a:rPr lang="cs-CZ" sz="1800" dirty="0" smtClean="0"/>
              <a:t>7 500 km/hod), zde přešel z  </a:t>
            </a:r>
            <a:r>
              <a:rPr lang="cs-CZ" sz="1800" dirty="0" err="1" smtClean="0"/>
              <a:t>násunu</a:t>
            </a:r>
            <a:r>
              <a:rPr lang="cs-CZ" sz="1800" dirty="0" smtClean="0"/>
              <a:t> do horizontálního posunu, což snížilo účinky na s. část i pobřeží Indického oceánu </a:t>
            </a:r>
          </a:p>
          <a:p>
            <a:r>
              <a:rPr lang="cs-CZ" sz="1800" dirty="0" smtClean="0"/>
              <a:t>Šířil se  od Sumatry k SSZ, - jeho otevření trvalo 100 s. </a:t>
            </a:r>
          </a:p>
          <a:p>
            <a:r>
              <a:rPr lang="cs-CZ" sz="1800" dirty="0" smtClean="0"/>
              <a:t>Vlna na volném moři až 800 km/hod, </a:t>
            </a:r>
          </a:p>
          <a:p>
            <a:r>
              <a:rPr lang="cs-CZ" sz="1800" dirty="0" smtClean="0"/>
              <a:t>Výška vlny na pobřeží až 10 m, vlny pronikaly až 1 km do vnitrozemí,  </a:t>
            </a:r>
            <a:r>
              <a:rPr lang="cs-CZ" sz="1800" dirty="0" err="1" smtClean="0"/>
              <a:t>Somálsko</a:t>
            </a:r>
            <a:r>
              <a:rPr lang="cs-CZ" sz="1800" dirty="0" smtClean="0"/>
              <a:t>-Seychely – 4 m výška vlny)</a:t>
            </a:r>
          </a:p>
          <a:p>
            <a:r>
              <a:rPr lang="cs-CZ" sz="1800" dirty="0" smtClean="0"/>
              <a:t>Zasaženo 13 států, nejvzdálenější Somálsko  (6 000 km od epicentra).  I zde byly oběti</a:t>
            </a:r>
          </a:p>
          <a:p>
            <a:r>
              <a:rPr lang="cs-CZ" sz="1800" dirty="0" smtClean="0"/>
              <a:t>Až 300 000 tis. obětí, 0,5 mil zraněných  (bez střechy nad hlavou se ocitlo 5 mil lidí). </a:t>
            </a:r>
          </a:p>
          <a:p>
            <a:r>
              <a:rPr lang="cs-CZ" sz="1800" dirty="0" smtClean="0"/>
              <a:t>Pobřeží ostrova se posunulo o 3 m k SZ</a:t>
            </a:r>
          </a:p>
          <a:p>
            <a:r>
              <a:rPr lang="cs-CZ" sz="1800" dirty="0" smtClean="0"/>
              <a:t>30 km </a:t>
            </a:r>
            <a:r>
              <a:rPr lang="cs-CZ" sz="1800" baseline="30000" dirty="0" smtClean="0"/>
              <a:t>3</a:t>
            </a:r>
            <a:r>
              <a:rPr lang="cs-CZ" sz="1800" dirty="0" smtClean="0"/>
              <a:t> vody bylo přemístěno  při vzniku zlomu, zdvihem dna došlo ke globálnímu zvýšení hladiny oceánu o 0,1 mm), sesuvy v řádu km délky a mocnosti přes 100 m na mořském dně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maH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24744"/>
            <a:ext cx="6019800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827584" y="260648"/>
            <a:ext cx="677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Historická zemětřesení v jihovýchodní Asii a Indonésii (1960 – 2006)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uma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60648"/>
            <a:ext cx="69342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28600" y="5530850"/>
            <a:ext cx="8505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Seismic Eruption software: </a:t>
            </a:r>
            <a:r>
              <a:rPr lang="en-US" sz="2000">
                <a:hlinkClick r:id="rId4"/>
              </a:rPr>
              <a:t>http://www.geol.binghamton.edu/faculty/jones/</a:t>
            </a:r>
            <a:r>
              <a:rPr lang="en-US" sz="2000"/>
              <a:t> </a:t>
            </a:r>
          </a:p>
          <a:p>
            <a:r>
              <a:rPr lang="en-US" sz="2000"/>
              <a:t>Sumatra earthquake and aftershocks files, download from:</a:t>
            </a:r>
          </a:p>
          <a:p>
            <a:r>
              <a:rPr lang="en-US" sz="2000">
                <a:hlinkClick r:id="rId5"/>
              </a:rPr>
              <a:t>http://web.ics.purdue.edu/~braile/edumod/tsunami/TsunamiFiles.htm</a:t>
            </a:r>
            <a:r>
              <a:rPr lang="en-US" sz="2000"/>
              <a:t> </a:t>
            </a:r>
          </a:p>
          <a:p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2423879" cy="361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906688"/>
            <a:ext cx="6025751" cy="39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563888" y="836712"/>
            <a:ext cx="5271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Ohniska zemětřesení  u Sumatry, epicentrum hlavního</a:t>
            </a:r>
          </a:p>
          <a:p>
            <a:r>
              <a:rPr lang="cs-CZ" dirty="0" smtClean="0"/>
              <a:t>Otřesu a </a:t>
            </a:r>
            <a:r>
              <a:rPr lang="cs-CZ" dirty="0" err="1" smtClean="0"/>
              <a:t>dotřesy</a:t>
            </a:r>
            <a:r>
              <a:rPr lang="cs-CZ" dirty="0" smtClean="0"/>
              <a:t>, vpravo  velikosti pohybů na zlomech,</a:t>
            </a:r>
          </a:p>
          <a:p>
            <a:r>
              <a:rPr lang="cs-CZ" dirty="0" smtClean="0"/>
              <a:t>které vznikly během zemětřesení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828675"/>
            <a:ext cx="79533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87624" y="404664"/>
            <a:ext cx="488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Výška vln tsunami po zemětřesení u Sumatry 2004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sunami-Hits-Pantong-Beach-and-Banda-Ache-EarthQuake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988840"/>
            <a:ext cx="5904656" cy="44284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115616" y="332656"/>
            <a:ext cx="713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Video – Zemětřesení a tsunami z roku 2004 na Sumatře, přes 200-300 tis.</a:t>
            </a:r>
          </a:p>
          <a:p>
            <a:pPr algn="ctr"/>
            <a:r>
              <a:rPr lang="cs-CZ" b="1" dirty="0" smtClean="0"/>
              <a:t>obětí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huketFourPhotos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sunamiPhu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95973"/>
            <a:ext cx="4658816" cy="628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81000" y="1865313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 smtClean="0"/>
              <a:t>Phuket</a:t>
            </a:r>
            <a:r>
              <a:rPr lang="cs-CZ" sz="2400" dirty="0" smtClean="0"/>
              <a:t>, Thajsko, výška vlny 4 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anda_aceh_shoreline_before_june23_2004_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9144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8600" y="5638800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omic Sans MS" pitchFamily="66" charset="0"/>
              </a:rPr>
              <a:t>Banda Aceh, Sumatra, </a:t>
            </a:r>
            <a:r>
              <a:rPr lang="cs-CZ" sz="3600" i="1" dirty="0" smtClean="0">
                <a:solidFill>
                  <a:srgbClr val="FF0000"/>
                </a:solidFill>
                <a:latin typeface="Comic Sans MS" pitchFamily="66" charset="0"/>
              </a:rPr>
              <a:t> stav před tsunami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anda_aceh_shoreline_missing_dec28_2004_dg"/>
          <p:cNvPicPr>
            <a:picLocks noChangeAspect="1" noChangeArrowheads="1"/>
          </p:cNvPicPr>
          <p:nvPr/>
        </p:nvPicPr>
        <p:blipFill>
          <a:blip r:embed="rId3" cstate="print"/>
          <a:srcRect b="11235"/>
          <a:stretch>
            <a:fillRect/>
          </a:stretch>
        </p:blipFill>
        <p:spPr bwMode="auto">
          <a:xfrm>
            <a:off x="381000" y="0"/>
            <a:ext cx="105918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57200" y="5562600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omic Sans MS" pitchFamily="66" charset="0"/>
              </a:rPr>
              <a:t>Banda Aceh, Sumatra, </a:t>
            </a:r>
            <a:r>
              <a:rPr lang="cs-CZ" sz="3600" i="1" dirty="0" smtClean="0">
                <a:solidFill>
                  <a:srgbClr val="FF0000"/>
                </a:solidFill>
                <a:latin typeface="Comic Sans MS" pitchFamily="66" charset="0"/>
              </a:rPr>
              <a:t>stav po tsunami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556792"/>
          <a:ext cx="8280920" cy="4849640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Příčina tsunami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Počet událostí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% všech událostí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Počet obětí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% všech obětí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i="1" dirty="0">
                          <a:latin typeface="Times New Roman"/>
                          <a:ea typeface="Times New Roman"/>
                        </a:rPr>
                        <a:t>Svahové pohyby</a:t>
                      </a:r>
                      <a:endParaRPr lang="cs-CZ" sz="1800" b="1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4,6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14 661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3,2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i="1" dirty="0">
                          <a:latin typeface="Times New Roman"/>
                          <a:ea typeface="Times New Roman"/>
                        </a:rPr>
                        <a:t>Zemětřesení</a:t>
                      </a:r>
                      <a:endParaRPr lang="cs-CZ" sz="1800" b="1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1171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82,3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390 929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84,5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i="1">
                          <a:latin typeface="Times New Roman"/>
                          <a:ea typeface="Times New Roman"/>
                        </a:rPr>
                        <a:t>Sopečná činnost</a:t>
                      </a:r>
                      <a:endParaRPr lang="cs-CZ" sz="1800" b="1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4,6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51 643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11,2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i="1">
                          <a:latin typeface="Times New Roman"/>
                          <a:ea typeface="Times New Roman"/>
                        </a:rPr>
                        <a:t>Neznámo</a:t>
                      </a:r>
                      <a:endParaRPr lang="cs-CZ" sz="1800" b="1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121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8,5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5364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1,2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i="1">
                          <a:latin typeface="Times New Roman"/>
                          <a:ea typeface="Times New Roman"/>
                        </a:rPr>
                        <a:t>Celkem</a:t>
                      </a:r>
                      <a:endParaRPr lang="cs-CZ" sz="1800" b="1"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1422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100,0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 New Roman"/>
                          <a:ea typeface="Times New Roman"/>
                        </a:rPr>
                        <a:t>462 597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 New Roman"/>
                          <a:ea typeface="Times New Roman"/>
                        </a:rPr>
                        <a:t>100,0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21930" y="188640"/>
            <a:ext cx="8761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Zastoupení jednotlivých typů  tsunami a  počty obětí (za posledních</a:t>
            </a:r>
          </a:p>
          <a:p>
            <a:pPr algn="ctr"/>
            <a:r>
              <a:rPr lang="cs-CZ" sz="2400" b="1" dirty="0" smtClean="0"/>
              <a:t>2 000 let (do roku 1970 – nastal by posun ve prospěch zemětřesení</a:t>
            </a:r>
          </a:p>
          <a:p>
            <a:pPr algn="ctr"/>
            <a:r>
              <a:rPr lang="cs-CZ" sz="2400" b="1" dirty="0" smtClean="0"/>
              <a:t>Po dvou velkých tsunami vlnách v </a:t>
            </a:r>
            <a:r>
              <a:rPr lang="cs-CZ" sz="2400" b="1" dirty="0" err="1" smtClean="0"/>
              <a:t>Indonézii</a:t>
            </a:r>
            <a:r>
              <a:rPr lang="cs-CZ" sz="2400" b="1" dirty="0" smtClean="0"/>
              <a:t> a Japonsku)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4968552" cy="60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084168" y="620688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Pobřeží před vlnou a po vlně </a:t>
            </a:r>
          </a:p>
          <a:p>
            <a:r>
              <a:rPr lang="cs-CZ" dirty="0" smtClean="0"/>
              <a:t>Tsunami (družicový snímek)</a:t>
            </a:r>
          </a:p>
          <a:p>
            <a:r>
              <a:rPr lang="cs-CZ" dirty="0" smtClean="0"/>
              <a:t>Devastace pobřeží až </a:t>
            </a:r>
          </a:p>
          <a:p>
            <a:r>
              <a:rPr lang="cs-CZ" dirty="0" smtClean="0"/>
              <a:t>Do vzdálenosti 3 km od pobřeží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TIG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187624" y="5877272"/>
            <a:ext cx="465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Ústup břežní linie před  příchodem vln tsunami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262972" cy="350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51520" y="6021288"/>
            <a:ext cx="825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Vlna tsunami – Havajské ostrovy, způsobená zemětřesením na Aleutách,  duben 1946, </a:t>
            </a:r>
          </a:p>
          <a:p>
            <a:r>
              <a:rPr lang="cs-CZ" dirty="0" smtClean="0"/>
              <a:t>Vzdálenost od epicentra 3 800 km,  amplituda vlny 6,1 m, (jinde až 12 m). </a:t>
            </a:r>
            <a:endParaRPr lang="cs-CZ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348880"/>
            <a:ext cx="5220072" cy="34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820" y="0"/>
            <a:ext cx="4449180" cy="296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4377680" cy="291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860032" y="3429000"/>
            <a:ext cx="4417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Pláže Havajských ostrovů před  příchodem</a:t>
            </a:r>
          </a:p>
          <a:p>
            <a:r>
              <a:rPr lang="cs-CZ" dirty="0" smtClean="0"/>
              <a:t>Vlny tsunami a během příchodu, </a:t>
            </a:r>
          </a:p>
          <a:p>
            <a:r>
              <a:rPr lang="cs-CZ" dirty="0" smtClean="0"/>
              <a:t>Způsobeno zemětřesením na Aleutách, 1957,</a:t>
            </a:r>
          </a:p>
          <a:p>
            <a:r>
              <a:rPr lang="cs-CZ" dirty="0" smtClean="0"/>
              <a:t>8,3 </a:t>
            </a:r>
            <a:r>
              <a:rPr lang="cs-CZ" dirty="0" err="1" smtClean="0"/>
              <a:t>magn</a:t>
            </a:r>
            <a:r>
              <a:rPr lang="cs-CZ" dirty="0" smtClean="0"/>
              <a:t>.,  - 8 m vysoká vlna,  nejvyšší až</a:t>
            </a:r>
          </a:p>
          <a:p>
            <a:r>
              <a:rPr lang="cs-CZ" dirty="0" smtClean="0"/>
              <a:t>16 m </a:t>
            </a:r>
            <a:r>
              <a:rPr lang="cs-CZ" dirty="0" err="1" smtClean="0"/>
              <a:t>Haena</a:t>
            </a:r>
            <a:r>
              <a:rPr lang="cs-CZ" dirty="0" smtClean="0"/>
              <a:t> </a:t>
            </a:r>
            <a:r>
              <a:rPr lang="cs-CZ" dirty="0" err="1" smtClean="0"/>
              <a:t>Kuai</a:t>
            </a:r>
            <a:r>
              <a:rPr lang="cs-CZ" dirty="0" smtClean="0"/>
              <a:t>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4284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01008"/>
            <a:ext cx="449542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932040" y="404664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Tsunami vyvolané zemětřesením u břehů Chile, 190, </a:t>
            </a:r>
            <a:r>
              <a:rPr lang="cs-CZ" dirty="0" err="1" smtClean="0"/>
              <a:t>magn</a:t>
            </a:r>
            <a:r>
              <a:rPr lang="cs-CZ" dirty="0" smtClean="0"/>
              <a:t>. 8,6,  tsunami dorazila ke břehu</a:t>
            </a:r>
          </a:p>
          <a:p>
            <a:r>
              <a:rPr lang="cs-CZ" dirty="0" smtClean="0"/>
              <a:t>10 – 15 min po zemětřesení,  1000 obětí, školy 471 milionů dolarů v tehdejších cenách)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3789040"/>
            <a:ext cx="3986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Škody způsobené stejným zemětřesením</a:t>
            </a:r>
          </a:p>
          <a:p>
            <a:r>
              <a:rPr lang="cs-CZ" dirty="0" smtClean="0"/>
              <a:t>Na Havaji, pláž  u města </a:t>
            </a:r>
            <a:r>
              <a:rPr lang="cs-CZ" dirty="0" err="1" smtClean="0"/>
              <a:t>Hilo</a:t>
            </a:r>
            <a:r>
              <a:rPr lang="cs-CZ" dirty="0" smtClean="0"/>
              <a:t> na Havaji,</a:t>
            </a:r>
          </a:p>
          <a:p>
            <a:r>
              <a:rPr lang="cs-CZ" dirty="0" smtClean="0"/>
              <a:t>Vzdálenost od </a:t>
            </a:r>
            <a:r>
              <a:rPr lang="cs-CZ" dirty="0" err="1" smtClean="0"/>
              <a:t>ep</a:t>
            </a:r>
            <a:r>
              <a:rPr lang="cs-CZ" dirty="0" smtClean="0"/>
              <a:t>. 10 tis. km, 61 mrtvých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838939" cy="575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716016" y="836712"/>
            <a:ext cx="40927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Tsunami po zemětřesení 8, 4 v roce 164</a:t>
            </a:r>
          </a:p>
          <a:p>
            <a:r>
              <a:rPr lang="cs-CZ" dirty="0" smtClean="0"/>
              <a:t>na ostrově Prince William </a:t>
            </a:r>
            <a:r>
              <a:rPr lang="cs-CZ" dirty="0" err="1" smtClean="0"/>
              <a:t>Sound</a:t>
            </a:r>
            <a:r>
              <a:rPr lang="cs-CZ" dirty="0" smtClean="0"/>
              <a:t>, </a:t>
            </a:r>
          </a:p>
          <a:p>
            <a:r>
              <a:rPr lang="cs-CZ" dirty="0" smtClean="0"/>
              <a:t>Zničila město </a:t>
            </a:r>
            <a:r>
              <a:rPr lang="cs-CZ" dirty="0" err="1" smtClean="0"/>
              <a:t>Whittier</a:t>
            </a:r>
            <a:r>
              <a:rPr lang="cs-CZ" dirty="0" smtClean="0"/>
              <a:t>, </a:t>
            </a:r>
          </a:p>
          <a:p>
            <a:endParaRPr lang="cs-CZ" dirty="0"/>
          </a:p>
          <a:p>
            <a:r>
              <a:rPr lang="cs-CZ" dirty="0" smtClean="0"/>
              <a:t>Jedna z vln dosáhla amplitudy 31,7 m nad</a:t>
            </a:r>
          </a:p>
          <a:p>
            <a:r>
              <a:rPr lang="cs-CZ" dirty="0" smtClean="0"/>
              <a:t>Hladinou  při skočném odlivu, </a:t>
            </a:r>
          </a:p>
          <a:p>
            <a:r>
              <a:rPr lang="cs-CZ" dirty="0" smtClean="0"/>
              <a:t>13 mrtvých v tomto městě.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547664" y="6093296"/>
            <a:ext cx="646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Pobřeží zničené tsunami, ostrov </a:t>
            </a:r>
            <a:r>
              <a:rPr lang="cs-CZ" b="1" dirty="0" err="1" smtClean="0"/>
              <a:t>Okushiri</a:t>
            </a:r>
            <a:r>
              <a:rPr lang="cs-CZ" b="1" dirty="0" smtClean="0"/>
              <a:t>, Japonsko, , 120 mrtvých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64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162631" y="5589240"/>
            <a:ext cx="8981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Aonae</a:t>
            </a:r>
            <a:r>
              <a:rPr lang="cs-CZ" dirty="0" smtClean="0"/>
              <a:t>, </a:t>
            </a:r>
            <a:r>
              <a:rPr lang="cs-CZ" dirty="0" err="1" smtClean="0"/>
              <a:t>Okushiri</a:t>
            </a:r>
            <a:r>
              <a:rPr lang="cs-CZ" dirty="0" smtClean="0"/>
              <a:t>  </a:t>
            </a:r>
            <a:r>
              <a:rPr lang="cs-CZ" dirty="0" err="1" smtClean="0"/>
              <a:t>Isl</a:t>
            </a:r>
            <a:r>
              <a:rPr lang="cs-CZ" dirty="0" smtClean="0"/>
              <a:t>., pobřeží zničené tsunami v roce 19993, vybudování schodů, po tsunami v </a:t>
            </a:r>
          </a:p>
          <a:p>
            <a:r>
              <a:rPr lang="cs-CZ" dirty="0" smtClean="0"/>
              <a:t>Roce 1983 zachránilo spoustu životů.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0872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21841" y="6309320"/>
            <a:ext cx="882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Okushiri</a:t>
            </a:r>
            <a:r>
              <a:rPr lang="cs-CZ" dirty="0" smtClean="0"/>
              <a:t> Island, Japonsko  hnědý pás ukazuje výšku, kterou dosáhla vlna tsunami (přes 10 m)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Megatsunami</a:t>
            </a:r>
            <a:r>
              <a:rPr lang="cs-CZ" sz="2800" dirty="0" smtClean="0"/>
              <a:t> vzniklá sesuvem (jako následek zemětřesení (</a:t>
            </a:r>
            <a:r>
              <a:rPr lang="cs-CZ" sz="2800" dirty="0" err="1" smtClean="0"/>
              <a:t>Litua</a:t>
            </a:r>
            <a:r>
              <a:rPr lang="cs-CZ" sz="2800" dirty="0" smtClean="0"/>
              <a:t> </a:t>
            </a:r>
            <a:r>
              <a:rPr lang="cs-CZ" sz="2800" dirty="0" err="1" smtClean="0"/>
              <a:t>Bay</a:t>
            </a:r>
            <a:r>
              <a:rPr lang="cs-CZ" sz="2800" dirty="0" smtClean="0"/>
              <a:t>) </a:t>
            </a:r>
            <a:endParaRPr lang="cs-CZ" sz="2800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152975" cy="49285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ge2_1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283152" cy="455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66800" y="-76200"/>
            <a:ext cx="670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i="1" dirty="0" smtClean="0">
                <a:solidFill>
                  <a:srgbClr val="FF0000"/>
                </a:solidFill>
                <a:latin typeface="Comic Sans MS" pitchFamily="66" charset="0"/>
              </a:rPr>
              <a:t>Schematické plate tektonické </a:t>
            </a:r>
            <a:r>
              <a:rPr lang="cs-CZ" sz="2400" i="1" dirty="0" err="1" smtClean="0">
                <a:solidFill>
                  <a:srgbClr val="FF0000"/>
                </a:solidFill>
                <a:latin typeface="Comic Sans MS" pitchFamily="66" charset="0"/>
              </a:rPr>
              <a:t>schema</a:t>
            </a:r>
            <a:r>
              <a:rPr lang="cs-CZ" sz="2400" i="1" dirty="0" smtClean="0">
                <a:solidFill>
                  <a:srgbClr val="FF0000"/>
                </a:solidFill>
                <a:latin typeface="Comic Sans MS" pitchFamily="66" charset="0"/>
              </a:rPr>
              <a:t> pro  vznik tsunami</a:t>
            </a:r>
            <a:endParaRPr lang="en-US" sz="24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613525" y="5257800"/>
            <a:ext cx="2530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Comic Sans MS" pitchFamily="66" charset="0"/>
              </a:rPr>
              <a:t>NOAA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57150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i="1" dirty="0" smtClean="0">
                <a:solidFill>
                  <a:srgbClr val="FF0000"/>
                </a:solidFill>
                <a:latin typeface="Comic Sans MS" pitchFamily="66" charset="0"/>
              </a:rPr>
              <a:t>Nejčastěji vznikají při velkých </a:t>
            </a:r>
            <a:r>
              <a:rPr lang="cs-CZ" sz="2000" i="1" dirty="0" err="1" smtClean="0">
                <a:solidFill>
                  <a:srgbClr val="FF0000"/>
                </a:solidFill>
                <a:latin typeface="Comic Sans MS" pitchFamily="66" charset="0"/>
              </a:rPr>
              <a:t>zemětřesních</a:t>
            </a:r>
            <a:r>
              <a:rPr lang="cs-CZ" sz="2000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cs-CZ" sz="2000" i="1" dirty="0" err="1" smtClean="0">
                <a:solidFill>
                  <a:srgbClr val="FF0000"/>
                </a:solidFill>
                <a:latin typeface="Comic Sans MS" pitchFamily="66" charset="0"/>
              </a:rPr>
              <a:t>násunovými</a:t>
            </a:r>
            <a:r>
              <a:rPr lang="cs-CZ" sz="2000" i="1" dirty="0" smtClean="0">
                <a:solidFill>
                  <a:srgbClr val="FF0000"/>
                </a:solidFill>
                <a:latin typeface="Comic Sans MS" pitchFamily="66" charset="0"/>
              </a:rPr>
              <a:t> pohyby v nadložní desce nad </a:t>
            </a:r>
            <a:r>
              <a:rPr lang="cs-CZ" sz="2000" i="1" dirty="0" err="1" smtClean="0">
                <a:solidFill>
                  <a:srgbClr val="FF0000"/>
                </a:solidFill>
                <a:latin typeface="Comic Sans MS" pitchFamily="66" charset="0"/>
              </a:rPr>
              <a:t>subdukční</a:t>
            </a:r>
            <a:r>
              <a:rPr lang="cs-CZ" sz="2000" i="1" dirty="0" smtClean="0">
                <a:solidFill>
                  <a:srgbClr val="FF0000"/>
                </a:solidFill>
                <a:latin typeface="Comic Sans MS" pitchFamily="66" charset="0"/>
              </a:rPr>
              <a:t> zónou, mohou vznikat i při poklesových pohybech , nevznikají  při horizontálních posunech</a:t>
            </a:r>
            <a:endParaRPr lang="en-US" sz="20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429000" y="171291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TRENCH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Lithua</a:t>
            </a:r>
            <a:r>
              <a:rPr lang="cs-CZ" dirty="0" smtClean="0"/>
              <a:t> </a:t>
            </a:r>
            <a:r>
              <a:rPr lang="cs-CZ" dirty="0" err="1" smtClean="0"/>
              <a:t>Bay</a:t>
            </a:r>
            <a:r>
              <a:rPr lang="cs-CZ" dirty="0" smtClean="0"/>
              <a:t>, 1958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Příčiny – velké zemětřesení – 8,3 </a:t>
            </a:r>
            <a:r>
              <a:rPr lang="cs-CZ" dirty="0" err="1" smtClean="0"/>
              <a:t>magn</a:t>
            </a:r>
            <a:r>
              <a:rPr lang="cs-CZ" dirty="0" smtClean="0"/>
              <a:t>.,  trvalo 60 – 90 vteřin, </a:t>
            </a:r>
          </a:p>
          <a:p>
            <a:r>
              <a:rPr lang="cs-CZ" dirty="0" smtClean="0"/>
              <a:t>epicentrum 20 km od zálivu vyvolalo sesuv skalního masivu</a:t>
            </a:r>
          </a:p>
          <a:p>
            <a:r>
              <a:rPr lang="cs-CZ" dirty="0" smtClean="0"/>
              <a:t>Pád skalního masivu do moře vyvolal vlnu vysokou 516 m, která přelila záliv, </a:t>
            </a:r>
          </a:p>
          <a:p>
            <a:r>
              <a:rPr lang="cs-CZ" dirty="0" smtClean="0"/>
              <a:t>V době vzniku vlny byly v zálivu 3 lodě,  jedna potopena, dvě byly zachráněny</a:t>
            </a:r>
          </a:p>
          <a:p>
            <a:r>
              <a:rPr lang="cs-CZ" dirty="0" smtClean="0"/>
              <a:t>Při sesuvu se uvolnila celistvá deska o ploše 33,5 km</a:t>
            </a:r>
            <a:r>
              <a:rPr lang="cs-CZ" baseline="30000" dirty="0" smtClean="0"/>
              <a:t>2</a:t>
            </a:r>
            <a:r>
              <a:rPr lang="cs-CZ" dirty="0" smtClean="0"/>
              <a:t> a vysoký byl přes  900 m, po pádu se strmě zabořil do zátoky, vytvořil v ní obrovský kráter, zvrásnil sedimenty kvartéru i terciéru v podloží v okolí a vyvolal obří </a:t>
            </a:r>
            <a:r>
              <a:rPr lang="cs-CZ" dirty="0" err="1" smtClean="0"/>
              <a:t>megatsunami</a:t>
            </a:r>
            <a:endParaRPr lang="cs-CZ" dirty="0" smtClean="0"/>
          </a:p>
          <a:p>
            <a:r>
              <a:rPr lang="cs-CZ" dirty="0" smtClean="0"/>
              <a:t>Rychlost vlny se odhaduje 160 – 200 km, několikrát se odrazila od pobřeží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sunamiGene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52400"/>
            <a:ext cx="23939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68275"/>
            <a:ext cx="5868144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i="1" dirty="0" smtClean="0">
                <a:solidFill>
                  <a:srgbClr val="FF0000"/>
                </a:solidFill>
                <a:latin typeface="Comic Sans MS" pitchFamily="66" charset="0"/>
              </a:rPr>
              <a:t>Animace vzniku tsunami při zemětřesení</a:t>
            </a:r>
          </a:p>
          <a:p>
            <a:endParaRPr lang="cs-CZ" sz="2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cs-CZ" sz="28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300" b="1" i="1" dirty="0">
                <a:solidFill>
                  <a:srgbClr val="FF0000"/>
                </a:solidFill>
                <a:latin typeface="Comic Sans MS" pitchFamily="66" charset="0"/>
              </a:rPr>
              <a:t>(note: </a:t>
            </a:r>
            <a:r>
              <a:rPr lang="cs-CZ" sz="2300" b="1" i="1" dirty="0" smtClean="0">
                <a:solidFill>
                  <a:srgbClr val="FF0000"/>
                </a:solidFill>
                <a:latin typeface="Comic Sans MS" pitchFamily="66" charset="0"/>
              </a:rPr>
              <a:t>vlna tsunami je při animaci asymetrická, první  hřbet vlny </a:t>
            </a:r>
            <a:r>
              <a:rPr lang="en-US" sz="2300" b="1" i="1" dirty="0" smtClean="0">
                <a:solidFill>
                  <a:srgbClr val="FF0000"/>
                </a:solidFill>
                <a:latin typeface="Comic Sans MS" pitchFamily="66" charset="0"/>
              </a:rPr>
              <a:t>tsunami </a:t>
            </a:r>
            <a:r>
              <a:rPr lang="cs-CZ" sz="2300" b="1" i="1" dirty="0" smtClean="0">
                <a:solidFill>
                  <a:srgbClr val="FF0000"/>
                </a:solidFill>
                <a:latin typeface="Comic Sans MS" pitchFamily="66" charset="0"/>
              </a:rPr>
              <a:t>se </a:t>
            </a:r>
            <a:r>
              <a:rPr lang="cs-CZ" sz="2300" b="1" i="1" dirty="0" err="1" smtClean="0">
                <a:solidFill>
                  <a:srgbClr val="FF0000"/>
                </a:solidFill>
                <a:latin typeface="Comic Sans MS" pitchFamily="66" charset="0"/>
              </a:rPr>
              <a:t>posouává</a:t>
            </a:r>
            <a:r>
              <a:rPr lang="cs-CZ" sz="2300" b="1" i="1" dirty="0" smtClean="0">
                <a:solidFill>
                  <a:srgbClr val="FF0000"/>
                </a:solidFill>
                <a:latin typeface="Comic Sans MS" pitchFamily="66" charset="0"/>
              </a:rPr>
              <a:t> doprava a </a:t>
            </a:r>
            <a:r>
              <a:rPr lang="cs-CZ" sz="2300" b="1" i="1" dirty="0" err="1" smtClean="0">
                <a:solidFill>
                  <a:srgbClr val="FF0000"/>
                </a:solidFill>
                <a:latin typeface="Comic Sans MS" pitchFamily="66" charset="0"/>
              </a:rPr>
              <a:t>pvni</a:t>
            </a:r>
            <a:r>
              <a:rPr lang="cs-CZ" sz="23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cs-CZ" sz="2300" b="1" i="1" dirty="0" err="1" smtClean="0">
                <a:solidFill>
                  <a:srgbClr val="FF0000"/>
                </a:solidFill>
                <a:latin typeface="Comic Sans MS" pitchFamily="66" charset="0"/>
              </a:rPr>
              <a:t>trog</a:t>
            </a:r>
            <a:r>
              <a:rPr lang="cs-CZ" sz="2300" b="1" i="1" dirty="0" smtClean="0">
                <a:solidFill>
                  <a:srgbClr val="FF0000"/>
                </a:solidFill>
                <a:latin typeface="Comic Sans MS" pitchFamily="66" charset="0"/>
              </a:rPr>
              <a:t> vlny doleva</a:t>
            </a:r>
            <a:endParaRPr lang="en-US" sz="23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3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3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0815" y="6211669"/>
            <a:ext cx="85633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hlinkClick r:id="rId4"/>
              </a:rPr>
              <a:t>http://ffden-2.phys.uaf.edu/645fall2003_web.dir/elena_suleimani/generation_small.mov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70992" y="260648"/>
            <a:ext cx="9073008" cy="21236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cs-CZ" sz="2000" b="1" dirty="0" smtClean="0">
                <a:solidFill>
                  <a:srgbClr val="000099"/>
                </a:solidFill>
              </a:rPr>
              <a:t>Animace vzniku skrytého přesmyku (</a:t>
            </a:r>
            <a:r>
              <a:rPr lang="cs-CZ" sz="2000" b="1" dirty="0" err="1" smtClean="0">
                <a:solidFill>
                  <a:srgbClr val="000099"/>
                </a:solidFill>
              </a:rPr>
              <a:t>násunového</a:t>
            </a:r>
            <a:r>
              <a:rPr lang="cs-CZ" sz="2000" b="1" dirty="0" smtClean="0">
                <a:solidFill>
                  <a:srgbClr val="000099"/>
                </a:solidFill>
              </a:rPr>
              <a:t> zlomu)- zemětřesení (</a:t>
            </a:r>
            <a:r>
              <a:rPr lang="cs-CZ" sz="2000" b="1" dirty="0" err="1" smtClean="0">
                <a:solidFill>
                  <a:srgbClr val="000099"/>
                </a:solidFill>
              </a:rPr>
              <a:t>Northridge</a:t>
            </a:r>
            <a:r>
              <a:rPr lang="en-US" sz="2000" b="1" dirty="0" smtClean="0">
                <a:solidFill>
                  <a:srgbClr val="000099"/>
                </a:solidFill>
              </a:rPr>
              <a:t>, </a:t>
            </a:r>
            <a:r>
              <a:rPr lang="en-US" sz="2000" b="1" dirty="0">
                <a:solidFill>
                  <a:srgbClr val="000099"/>
                </a:solidFill>
              </a:rPr>
              <a:t>1994)</a:t>
            </a:r>
          </a:p>
          <a:p>
            <a:pPr algn="ctr" eaLnBrk="0" hangingPunct="0"/>
            <a:r>
              <a:rPr lang="en-US" sz="2000" b="1" dirty="0">
                <a:solidFill>
                  <a:srgbClr val="000099"/>
                </a:solidFill>
              </a:rPr>
              <a:t>Brad </a:t>
            </a:r>
            <a:r>
              <a:rPr lang="en-US" sz="2000" b="1" dirty="0" err="1">
                <a:solidFill>
                  <a:srgbClr val="000099"/>
                </a:solidFill>
              </a:rPr>
              <a:t>Aagaard</a:t>
            </a:r>
            <a:r>
              <a:rPr lang="en-US" sz="2000" b="1" dirty="0">
                <a:solidFill>
                  <a:srgbClr val="000099"/>
                </a:solidFill>
              </a:rPr>
              <a:t>, USGS</a:t>
            </a:r>
          </a:p>
          <a:p>
            <a:pPr algn="ctr" eaLnBrk="0" hangingPunct="0">
              <a:spcBef>
                <a:spcPct val="50000"/>
              </a:spcBef>
            </a:pPr>
            <a:r>
              <a:rPr lang="cs-CZ" b="1" dirty="0" smtClean="0">
                <a:solidFill>
                  <a:srgbClr val="000099"/>
                </a:solidFill>
              </a:rPr>
              <a:t>Přemístění zvětšeno 3 000 krát.  Amplituda pohybu </a:t>
            </a:r>
            <a:r>
              <a:rPr lang="cs-CZ" b="1" dirty="0" err="1" smtClean="0">
                <a:solidFill>
                  <a:srgbClr val="000099"/>
                </a:solidFill>
              </a:rPr>
              <a:t>seismických</a:t>
            </a:r>
            <a:r>
              <a:rPr lang="cs-CZ" b="1" dirty="0" smtClean="0">
                <a:solidFill>
                  <a:srgbClr val="000099"/>
                </a:solidFill>
              </a:rPr>
              <a:t> vln je zobrazena barvami v závislosti na rychlosti jejich šíření po povrchu. </a:t>
            </a:r>
            <a:endParaRPr lang="cs-CZ" b="1" dirty="0">
              <a:solidFill>
                <a:srgbClr val="000099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cs-CZ" b="1" dirty="0" smtClean="0">
                <a:solidFill>
                  <a:srgbClr val="000099"/>
                </a:solidFill>
              </a:rPr>
              <a:t>Ruptura se šíří  z hloubky k povrchu.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362200"/>
            <a:ext cx="48926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6237312"/>
            <a:ext cx="91725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>
                <a:hlinkClick r:id="rId4"/>
              </a:rPr>
              <a:t>http://web.ics.purdue.edu/~braile/new/AagaardBlindThrustAnimation.ppt</a:t>
            </a:r>
            <a:r>
              <a:rPr lang="en-US" sz="22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saden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9545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-19050" y="76200"/>
            <a:ext cx="9201150" cy="1633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</a:rPr>
              <a:t>Blind Thrust Fault Earthquake Rupture Animation – Brad Aagaard, USGS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000099"/>
                </a:solidFill>
              </a:rPr>
              <a:t>http://pasadena.wr.usgs.gov/office/baagaard/research/animations/animations.html</a:t>
            </a:r>
          </a:p>
          <a:p>
            <a:pPr algn="ctr" eaLnBrk="0" hangingPunct="0"/>
            <a:r>
              <a:rPr lang="en-US" b="1">
                <a:solidFill>
                  <a:srgbClr val="000099"/>
                </a:solidFill>
              </a:rPr>
              <a:t>The fault rupture will be visible in the animation.  Displacements (magnified 3000 </a:t>
            </a:r>
          </a:p>
          <a:p>
            <a:pPr algn="ctr" eaLnBrk="0" hangingPunct="0"/>
            <a:r>
              <a:rPr lang="en-US" b="1">
                <a:solidFill>
                  <a:srgbClr val="000099"/>
                </a:solidFill>
              </a:rPr>
              <a:t>times) will be visible by the movement of the mesh from the model.  The amplitude </a:t>
            </a:r>
          </a:p>
          <a:p>
            <a:pPr algn="ctr" eaLnBrk="0" hangingPunct="0"/>
            <a:r>
              <a:rPr lang="en-US" b="1">
                <a:solidFill>
                  <a:srgbClr val="000099"/>
                </a:solidFill>
              </a:rPr>
              <a:t>of seismic waves is color coded according to ground velocity.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2559</Words>
  <Application>Microsoft Office PowerPoint</Application>
  <PresentationFormat>Předvádění na obrazovce (4:3)</PresentationFormat>
  <Paragraphs>390</Paragraphs>
  <Slides>60</Slides>
  <Notes>60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5" baseType="lpstr">
      <vt:lpstr>Arial</vt:lpstr>
      <vt:lpstr>Calibri</vt:lpstr>
      <vt:lpstr>Comic Sans MS</vt:lpstr>
      <vt:lpstr>Times New Roman</vt:lpstr>
      <vt:lpstr>Motiv sady Office</vt:lpstr>
      <vt:lpstr>Tsunami ( z Jap. vlny v přístavu)</vt:lpstr>
      <vt:lpstr>Vlna tsunami  - charakteristika</vt:lpstr>
      <vt:lpstr>Tsunami – základní charakteristika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Rychlost a amplituda vln tsunami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Klasifikace tsunami dle jejích účinků</vt:lpstr>
      <vt:lpstr>Na základě výšky vlny</vt:lpstr>
      <vt:lpstr>Vztah mezi magnitudem zemětřesení a magnitudem tsunami (odvozené z pozorování zemětřesení v Japonsku  v dlouhém čas. Intervalu) </vt:lpstr>
      <vt:lpstr>Předpovídání tsunami a ochrana před tsunami</vt:lpstr>
      <vt:lpstr>Prezentace aplikace PowerPoint</vt:lpstr>
      <vt:lpstr>Aktivní opatření</vt:lpstr>
      <vt:lpstr>Pasivní opatření</vt:lpstr>
      <vt:lpstr>Počty ničivých tsunami ve 20. století (vs. nedestruktivní)</vt:lpstr>
      <vt:lpstr>Prezentace aplikace PowerPoint</vt:lpstr>
      <vt:lpstr>Historické katastrofy způsobené vlnami tsunami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Tsunami v Indonésii – 2004 -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Megatsunami vzniklá sesuvem (jako následek zemětřesení (Litua Bay) </vt:lpstr>
      <vt:lpstr>Lithua Bay, 1958</vt:lpstr>
    </vt:vector>
  </TitlesOfParts>
  <Company>UGP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Tsunami</dc:title>
  <dc:creator>Václav Kachlík</dc:creator>
  <cp:lastModifiedBy>VK</cp:lastModifiedBy>
  <cp:revision>53</cp:revision>
  <dcterms:created xsi:type="dcterms:W3CDTF">2011-05-10T10:58:11Z</dcterms:created>
  <dcterms:modified xsi:type="dcterms:W3CDTF">2020-04-29T10:55:21Z</dcterms:modified>
</cp:coreProperties>
</file>