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26"/>
  </p:notes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92" y="11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0A47A-E7FB-4007-9FC2-D3589CBDE2FD}" type="datetimeFigureOut">
              <a:rPr lang="cs-CZ" smtClean="0"/>
              <a:t>17.04.2020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A5A5C-BE97-43B8-AC5A-2BFD1B3887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274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E680DA-6FBF-4FF9-8BF5-89E6AD376306}" type="slidenum">
              <a:rPr lang="cs-CZ" altLang="cs-CZ" b="0" smtClean="0"/>
              <a:pPr eaLnBrk="1" hangingPunct="1"/>
              <a:t>1</a:t>
            </a:fld>
            <a:endParaRPr lang="cs-CZ" altLang="cs-CZ" b="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3E6814-0399-46A1-8912-6D25C42A766C}" type="slidenum">
              <a:rPr lang="cs-CZ" altLang="cs-CZ" b="0" smtClean="0"/>
              <a:pPr eaLnBrk="1" hangingPunct="1"/>
              <a:t>10</a:t>
            </a:fld>
            <a:endParaRPr lang="cs-CZ" altLang="cs-CZ" b="0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466C46-2A01-49CE-8565-176DDF76B9CA}" type="slidenum">
              <a:rPr lang="cs-CZ" altLang="cs-CZ" b="0" smtClean="0"/>
              <a:pPr eaLnBrk="1" hangingPunct="1"/>
              <a:t>11</a:t>
            </a:fld>
            <a:endParaRPr lang="cs-CZ" altLang="cs-CZ" b="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A63D2E-C9CC-4B75-89BD-9B3C4B8EC61E}" type="slidenum">
              <a:rPr lang="cs-CZ" altLang="cs-CZ" b="0" smtClean="0"/>
              <a:pPr eaLnBrk="1" hangingPunct="1"/>
              <a:t>12</a:t>
            </a:fld>
            <a:endParaRPr lang="cs-CZ" altLang="cs-CZ" b="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B23F9B-B5B8-43C5-8B9A-6DC71B73DC00}" type="slidenum">
              <a:rPr lang="cs-CZ" altLang="cs-CZ" b="0" smtClean="0"/>
              <a:pPr eaLnBrk="1" hangingPunct="1"/>
              <a:t>13</a:t>
            </a:fld>
            <a:endParaRPr lang="cs-CZ" altLang="cs-CZ" b="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E54C15-32F8-4C2D-A5EF-258E553C4AF6}" type="slidenum">
              <a:rPr lang="cs-CZ" altLang="cs-CZ" b="0" smtClean="0"/>
              <a:pPr eaLnBrk="1" hangingPunct="1"/>
              <a:t>14</a:t>
            </a:fld>
            <a:endParaRPr lang="cs-CZ" altLang="cs-CZ" b="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1509F5-B819-4469-84C7-361B7154A3A1}" type="slidenum">
              <a:rPr lang="cs-CZ" altLang="cs-CZ" b="0" smtClean="0"/>
              <a:pPr eaLnBrk="1" hangingPunct="1"/>
              <a:t>15</a:t>
            </a:fld>
            <a:endParaRPr lang="cs-CZ" altLang="cs-CZ" b="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495E88-BC2B-4838-81D3-3567CE634FD3}" type="slidenum">
              <a:rPr lang="cs-CZ" altLang="cs-CZ" b="0" smtClean="0"/>
              <a:pPr eaLnBrk="1" hangingPunct="1"/>
              <a:t>16</a:t>
            </a:fld>
            <a:endParaRPr lang="cs-CZ" altLang="cs-CZ" b="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9D2A67-A21C-496D-84D2-6A651616DBBA}" type="slidenum">
              <a:rPr lang="cs-CZ" altLang="cs-CZ" b="0" smtClean="0"/>
              <a:pPr eaLnBrk="1" hangingPunct="1"/>
              <a:t>17</a:t>
            </a:fld>
            <a:endParaRPr lang="cs-CZ" altLang="cs-CZ" b="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3DE017-85FA-4F9F-BAF1-DDF3CD7A454D}" type="slidenum">
              <a:rPr lang="cs-CZ" altLang="cs-CZ" b="0" smtClean="0"/>
              <a:pPr eaLnBrk="1" hangingPunct="1"/>
              <a:t>18</a:t>
            </a:fld>
            <a:endParaRPr lang="cs-CZ" altLang="cs-CZ" b="0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2D8039-7B1F-4314-BB5C-3D70D3F511BA}" type="slidenum">
              <a:rPr lang="cs-CZ" altLang="cs-CZ" b="0" smtClean="0"/>
              <a:pPr eaLnBrk="1" hangingPunct="1"/>
              <a:t>19</a:t>
            </a:fld>
            <a:endParaRPr lang="cs-CZ" altLang="cs-CZ" b="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5ED5418-BF48-49AE-B169-BC8DD92226BB}" type="slidenum">
              <a:rPr lang="cs-CZ" altLang="cs-CZ" b="0" smtClean="0"/>
              <a:pPr eaLnBrk="1" hangingPunct="1"/>
              <a:t>2</a:t>
            </a:fld>
            <a:endParaRPr lang="cs-CZ" altLang="cs-CZ" b="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16DE83-817A-43CA-BDDB-661A910C37D6}" type="slidenum">
              <a:rPr lang="cs-CZ" altLang="cs-CZ" b="0" smtClean="0"/>
              <a:pPr eaLnBrk="1" hangingPunct="1"/>
              <a:t>20</a:t>
            </a:fld>
            <a:endParaRPr lang="cs-CZ" altLang="cs-CZ" b="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FBACA2-EDAE-4098-A877-2371B79C98D7}" type="slidenum">
              <a:rPr lang="cs-CZ" altLang="cs-CZ" b="0" smtClean="0"/>
              <a:pPr eaLnBrk="1" hangingPunct="1"/>
              <a:t>21</a:t>
            </a:fld>
            <a:endParaRPr lang="cs-CZ" altLang="cs-CZ" b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19F1AE-4B29-4803-8385-A619A8B90627}" type="slidenum">
              <a:rPr lang="cs-CZ" altLang="cs-CZ" b="0" smtClean="0"/>
              <a:pPr eaLnBrk="1" hangingPunct="1"/>
              <a:t>22</a:t>
            </a:fld>
            <a:endParaRPr lang="cs-CZ" altLang="cs-CZ" b="0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C1AC10-36C5-4C5E-9C01-C02EAD28DF7D}" type="slidenum">
              <a:rPr lang="cs-CZ" altLang="cs-CZ" b="0" smtClean="0"/>
              <a:pPr eaLnBrk="1" hangingPunct="1"/>
              <a:t>23</a:t>
            </a:fld>
            <a:endParaRPr lang="cs-CZ" altLang="cs-CZ" b="0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06861F-A4EA-4C11-9D4C-542A6C702196}" type="slidenum">
              <a:rPr lang="cs-CZ" altLang="cs-CZ" b="0" smtClean="0"/>
              <a:pPr eaLnBrk="1" hangingPunct="1"/>
              <a:t>3</a:t>
            </a:fld>
            <a:endParaRPr lang="cs-CZ" altLang="cs-CZ" b="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E86BDA-DDA2-4BA2-819A-4EDE652BE6D3}" type="slidenum">
              <a:rPr lang="cs-CZ" altLang="cs-CZ" b="0" smtClean="0"/>
              <a:pPr eaLnBrk="1" hangingPunct="1"/>
              <a:t>4</a:t>
            </a:fld>
            <a:endParaRPr lang="cs-CZ" altLang="cs-CZ" b="0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D0B974-5919-4ADC-87E9-F45434676D39}" type="slidenum">
              <a:rPr lang="cs-CZ" altLang="cs-CZ" b="0" smtClean="0"/>
              <a:pPr eaLnBrk="1" hangingPunct="1"/>
              <a:t>5</a:t>
            </a:fld>
            <a:endParaRPr lang="cs-CZ" altLang="cs-CZ" b="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525BC0-2881-4591-8179-8CF01401DFCE}" type="slidenum">
              <a:rPr lang="cs-CZ" altLang="cs-CZ" b="0" smtClean="0"/>
              <a:pPr eaLnBrk="1" hangingPunct="1"/>
              <a:t>6</a:t>
            </a:fld>
            <a:endParaRPr lang="cs-CZ" altLang="cs-CZ" b="0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87D82D-D6F3-4405-93A8-586E4CD207AD}" type="slidenum">
              <a:rPr lang="cs-CZ" altLang="cs-CZ" b="0" smtClean="0"/>
              <a:pPr eaLnBrk="1" hangingPunct="1"/>
              <a:t>7</a:t>
            </a:fld>
            <a:endParaRPr lang="cs-CZ" altLang="cs-CZ" b="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7E372A-1B60-45F9-8A4E-7FC11CF5DD8D}" type="slidenum">
              <a:rPr lang="cs-CZ" altLang="cs-CZ" b="0" smtClean="0"/>
              <a:pPr eaLnBrk="1" hangingPunct="1"/>
              <a:t>8</a:t>
            </a:fld>
            <a:endParaRPr lang="cs-CZ" altLang="cs-CZ" b="0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22BEE5-2356-4917-81F6-107C808945D1}" type="slidenum">
              <a:rPr lang="cs-CZ" altLang="cs-CZ" b="0" smtClean="0"/>
              <a:pPr eaLnBrk="1" hangingPunct="1"/>
              <a:t>9</a:t>
            </a:fld>
            <a:endParaRPr lang="cs-CZ" altLang="cs-CZ" b="0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8B9E-4746-48CC-BA9B-C664DAA1E509}" type="datetimeFigureOut">
              <a:rPr lang="cs-CZ" smtClean="0"/>
              <a:t>17.04.2020</a:t>
            </a:fld>
            <a:endParaRPr lang="cs-CZ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803-F114-4FE7-A28D-E3F615149B66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8B9E-4746-48CC-BA9B-C664DAA1E509}" type="datetimeFigureOut">
              <a:rPr lang="cs-CZ" smtClean="0"/>
              <a:t>17.04.2020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803-F114-4FE7-A28D-E3F615149B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8B9E-4746-48CC-BA9B-C664DAA1E509}" type="datetimeFigureOut">
              <a:rPr lang="cs-CZ" smtClean="0"/>
              <a:t>17.04.2020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803-F114-4FE7-A28D-E3F615149B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8B9E-4746-48CC-BA9B-C664DAA1E509}" type="datetimeFigureOut">
              <a:rPr lang="cs-CZ" smtClean="0"/>
              <a:t>17.04.2020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803-F114-4FE7-A28D-E3F615149B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8B9E-4746-48CC-BA9B-C664DAA1E509}" type="datetimeFigureOut">
              <a:rPr lang="cs-CZ" smtClean="0"/>
              <a:t>17.04.2020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803-F114-4FE7-A28D-E3F615149B66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8B9E-4746-48CC-BA9B-C664DAA1E509}" type="datetimeFigureOut">
              <a:rPr lang="cs-CZ" smtClean="0"/>
              <a:t>17.04.2020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803-F114-4FE7-A28D-E3F615149B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8B9E-4746-48CC-BA9B-C664DAA1E509}" type="datetimeFigureOut">
              <a:rPr lang="cs-CZ" smtClean="0"/>
              <a:t>17.04.2020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803-F114-4FE7-A28D-E3F615149B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8B9E-4746-48CC-BA9B-C664DAA1E509}" type="datetimeFigureOut">
              <a:rPr lang="cs-CZ" smtClean="0"/>
              <a:t>17.04.2020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803-F114-4FE7-A28D-E3F615149B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8B9E-4746-48CC-BA9B-C664DAA1E509}" type="datetimeFigureOut">
              <a:rPr lang="cs-CZ" smtClean="0"/>
              <a:t>17.04.2020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803-F114-4FE7-A28D-E3F615149B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8B9E-4746-48CC-BA9B-C664DAA1E509}" type="datetimeFigureOut">
              <a:rPr lang="cs-CZ" smtClean="0"/>
              <a:t>17.04.2020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3803-F114-4FE7-A28D-E3F615149B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8B9E-4746-48CC-BA9B-C664DAA1E509}" type="datetimeFigureOut">
              <a:rPr lang="cs-CZ" smtClean="0"/>
              <a:t>17.04.2020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B673803-F114-4FE7-A28D-E3F615149B66}" type="slidenum">
              <a:rPr lang="cs-CZ" smtClean="0"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C308B9E-4746-48CC-BA9B-C664DAA1E509}" type="datetimeFigureOut">
              <a:rPr lang="cs-CZ" smtClean="0"/>
              <a:t>17.04.2020</a:t>
            </a:fld>
            <a:endParaRPr lang="cs-CZ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B673803-F114-4FE7-A28D-E3F615149B66}" type="slidenum">
              <a:rPr lang="cs-CZ" smtClean="0"/>
              <a:t>‹#›</a:t>
            </a:fld>
            <a:endParaRPr lang="cs-CZ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171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smtClean="0"/>
              <a:t>Datování HP-HT metamorfních událostí v Západních Sudetech</a:t>
            </a:r>
            <a:endParaRPr lang="en-US" sz="2400" smtClean="0"/>
          </a:p>
        </p:txBody>
      </p:sp>
      <p:graphicFrame>
        <p:nvGraphicFramePr>
          <p:cNvPr id="368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535238" y="1935163"/>
          <a:ext cx="4073525" cy="438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orelDRAW" r:id="rId4" imgW="7372350" imgH="7943850" progId="CorelDraw.Graphic.8">
                  <p:embed/>
                </p:oleObj>
              </mc:Choice>
              <mc:Fallback>
                <p:oleObj name="CorelDRAW" r:id="rId4" imgW="7372350" imgH="7943850" progId="CorelDraw.Graphic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238" y="1935163"/>
                        <a:ext cx="4073525" cy="438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16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can10075- orlicko-sněžnická klenba - s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5394325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064250" y="496888"/>
            <a:ext cx="27114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0"/>
              <a:t>Vrásové osy a lineace </a:t>
            </a:r>
          </a:p>
          <a:p>
            <a:pPr eaLnBrk="1" hangingPunct="1"/>
            <a:r>
              <a:rPr lang="cs-CZ" altLang="cs-CZ" b="0"/>
              <a:t>Roztažení v horninách</a:t>
            </a:r>
          </a:p>
          <a:p>
            <a:pPr eaLnBrk="1" hangingPunct="1"/>
            <a:r>
              <a:rPr lang="cs-CZ" altLang="cs-CZ" b="0"/>
              <a:t>Orlicko-sněžnické klenby</a:t>
            </a:r>
          </a:p>
        </p:txBody>
      </p:sp>
    </p:spTree>
    <p:extLst>
      <p:ext uri="{BB962C8B-B14F-4D97-AF65-F5344CB8AC3E}">
        <p14:creationId xmlns:p14="http://schemas.microsoft.com/office/powerpoint/2010/main" val="233399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geobi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4638" y="188913"/>
            <a:ext cx="5059362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684213" y="404813"/>
            <a:ext cx="3276600" cy="40322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32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Geologické a strukturní poměry oblasti styku orlicko-kladské klenby se staroměstským pásmem (Romanová)</a:t>
            </a:r>
          </a:p>
        </p:txBody>
      </p:sp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4067175" y="5373688"/>
            <a:ext cx="144145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7109" name="Line 8"/>
          <p:cNvSpPr>
            <a:spLocks noChangeShapeType="1"/>
          </p:cNvSpPr>
          <p:nvPr/>
        </p:nvSpPr>
        <p:spPr bwMode="auto">
          <a:xfrm>
            <a:off x="8388350" y="1628775"/>
            <a:ext cx="71438" cy="11525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110" name="Text Box 9"/>
          <p:cNvSpPr txBox="1">
            <a:spLocks noChangeArrowheads="1"/>
          </p:cNvSpPr>
          <p:nvPr/>
        </p:nvSpPr>
        <p:spPr bwMode="auto">
          <a:xfrm>
            <a:off x="7648575" y="1216025"/>
            <a:ext cx="165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Staroměstké</a:t>
            </a:r>
          </a:p>
          <a:p>
            <a:pPr eaLnBrk="1" hangingPunct="1"/>
            <a:r>
              <a:rPr lang="cs-CZ" altLang="cs-CZ"/>
              <a:t>krystalinikum</a:t>
            </a:r>
          </a:p>
        </p:txBody>
      </p:sp>
    </p:spTree>
    <p:extLst>
      <p:ext uri="{BB962C8B-B14F-4D97-AF65-F5344CB8AC3E}">
        <p14:creationId xmlns:p14="http://schemas.microsoft.com/office/powerpoint/2010/main" val="11217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schema_OSD_Ondrej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77406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2032000" y="280988"/>
            <a:ext cx="3054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Profil přes západní Sudety</a:t>
            </a:r>
          </a:p>
        </p:txBody>
      </p:sp>
    </p:spTree>
    <p:extLst>
      <p:ext uri="{BB962C8B-B14F-4D97-AF65-F5344CB8AC3E}">
        <p14:creationId xmlns:p14="http://schemas.microsoft.com/office/powerpoint/2010/main" val="302969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smtClean="0"/>
              <a:t>Jednotky v podloží křídy a na kontaktu s moldanubikem a moravikem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327275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Hlinská zóna</a:t>
            </a:r>
          </a:p>
          <a:p>
            <a:pPr eaLnBrk="1" hangingPunct="1">
              <a:defRPr/>
            </a:pPr>
            <a:r>
              <a:rPr lang="cs-CZ" smtClean="0"/>
              <a:t>Letovické krystalinikum</a:t>
            </a:r>
          </a:p>
          <a:p>
            <a:pPr eaLnBrk="1" hangingPunct="1">
              <a:defRPr/>
            </a:pPr>
            <a:r>
              <a:rPr lang="cs-CZ" smtClean="0"/>
              <a:t>Poličské krystalinikum</a:t>
            </a:r>
          </a:p>
          <a:p>
            <a:pPr eaLnBrk="1" hangingPunct="1">
              <a:defRPr/>
            </a:pPr>
            <a:r>
              <a:rPr lang="cs-CZ" smtClean="0"/>
              <a:t>Staroměstské krystalinikum</a:t>
            </a:r>
          </a:p>
        </p:txBody>
      </p:sp>
    </p:spTree>
    <p:extLst>
      <p:ext uri="{BB962C8B-B14F-4D97-AF65-F5344CB8AC3E}">
        <p14:creationId xmlns:p14="http://schemas.microsoft.com/office/powerpoint/2010/main" val="1953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linská zóna - schema - Vachtl 19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713" y="641350"/>
            <a:ext cx="7920037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195513" y="0"/>
            <a:ext cx="5759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Zjednodušená geol. mapa hlinské zóny, dle Vachtla</a:t>
            </a:r>
          </a:p>
          <a:p>
            <a:pPr eaLnBrk="1" hangingPunct="1"/>
            <a:r>
              <a:rPr lang="cs-CZ" altLang="cs-CZ"/>
              <a:t>Upravil Mísař)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003800" y="2852738"/>
            <a:ext cx="1019175" cy="646112"/>
          </a:xfrm>
          <a:prstGeom prst="rect">
            <a:avLst/>
          </a:prstGeom>
          <a:noFill/>
          <a:ln>
            <a:solidFill>
              <a:schemeClr val="bg1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bg1">
                    <a:lumMod val="60000"/>
                    <a:lumOff val="40000"/>
                  </a:schemeClr>
                </a:solidFill>
              </a:rPr>
              <a:t>350 </a:t>
            </a:r>
            <a:r>
              <a:rPr lang="cs-CZ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Ma</a:t>
            </a:r>
            <a:r>
              <a:rPr lang="cs-CZ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cs-CZ" dirty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Miřetín</a:t>
            </a:r>
            <a:endParaRPr lang="cs-CZ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419475" y="2924175"/>
            <a:ext cx="6731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silur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" y="723900"/>
            <a:ext cx="8408988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ovéPole 2"/>
          <p:cNvSpPr txBox="1">
            <a:spLocks noChangeArrowheads="1"/>
          </p:cNvSpPr>
          <p:nvPr/>
        </p:nvSpPr>
        <p:spPr bwMode="auto">
          <a:xfrm>
            <a:off x="684213" y="5624513"/>
            <a:ext cx="6365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Masivní rychmburské</a:t>
            </a:r>
          </a:p>
          <a:p>
            <a:pPr eaLnBrk="1" hangingPunct="1"/>
            <a:r>
              <a:rPr lang="cs-CZ" altLang="cs-CZ"/>
              <a:t>metadroby s v vyvětrávajícími útržky břidlic, Rychmburk</a:t>
            </a:r>
          </a:p>
        </p:txBody>
      </p:sp>
      <p:grpSp>
        <p:nvGrpSpPr>
          <p:cNvPr id="8" name="Skupina 7"/>
          <p:cNvGrpSpPr>
            <a:grpSpLocks/>
          </p:cNvGrpSpPr>
          <p:nvPr/>
        </p:nvGrpSpPr>
        <p:grpSpPr bwMode="auto">
          <a:xfrm>
            <a:off x="0" y="381000"/>
            <a:ext cx="9144000" cy="6096000"/>
            <a:chOff x="0" y="381000"/>
            <a:chExt cx="9144000" cy="6096000"/>
          </a:xfrm>
        </p:grpSpPr>
        <p:pic>
          <p:nvPicPr>
            <p:cNvPr id="50188" name="Obrázek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1000"/>
              <a:ext cx="9144000" cy="60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9" name="TextovéPole 6"/>
            <p:cNvSpPr txBox="1">
              <a:spLocks noChangeArrowheads="1"/>
            </p:cNvSpPr>
            <p:nvPr/>
          </p:nvSpPr>
          <p:spPr bwMode="auto">
            <a:xfrm>
              <a:off x="317897" y="5805264"/>
              <a:ext cx="83279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Synsedimentární deformace siltových břidlic, rychmburské s., Rychmburk</a:t>
              </a:r>
            </a:p>
          </p:txBody>
        </p:sp>
      </p:grpSp>
      <p:grpSp>
        <p:nvGrpSpPr>
          <p:cNvPr id="11" name="Skupina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0186" name="Obrázek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7" name="TextovéPole 9"/>
            <p:cNvSpPr txBox="1">
              <a:spLocks noChangeArrowheads="1"/>
            </p:cNvSpPr>
            <p:nvPr/>
          </p:nvSpPr>
          <p:spPr bwMode="auto">
            <a:xfrm>
              <a:off x="539552" y="5989930"/>
              <a:ext cx="63146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Graptolitové břidlice, silur, mrákotínské s., Hlinská zóna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484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Ge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1359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400425" y="352425"/>
            <a:ext cx="354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Geologická mapa podloží křídy</a:t>
            </a:r>
          </a:p>
        </p:txBody>
      </p:sp>
    </p:spTree>
    <p:extLst>
      <p:ext uri="{BB962C8B-B14F-4D97-AF65-F5344CB8AC3E}">
        <p14:creationId xmlns:p14="http://schemas.microsoft.com/office/powerpoint/2010/main" val="21258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IMG_49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325" y="939800"/>
            <a:ext cx="8675688" cy="578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0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smtClean="0"/>
              <a:t>Poličské a letovické krystalinikum</a:t>
            </a:r>
          </a:p>
        </p:txBody>
      </p:sp>
      <p:sp>
        <p:nvSpPr>
          <p:cNvPr id="52228" name="TextovéPole 3"/>
          <p:cNvSpPr txBox="1">
            <a:spLocks noChangeArrowheads="1"/>
          </p:cNvSpPr>
          <p:nvPr/>
        </p:nvSpPr>
        <p:spPr bwMode="auto">
          <a:xfrm>
            <a:off x="827088" y="1484313"/>
            <a:ext cx="954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350 Ma</a:t>
            </a:r>
          </a:p>
        </p:txBody>
      </p:sp>
      <p:sp>
        <p:nvSpPr>
          <p:cNvPr id="52229" name="TextovéPole 4"/>
          <p:cNvSpPr txBox="1">
            <a:spLocks noChangeArrowheads="1"/>
          </p:cNvSpPr>
          <p:nvPr/>
        </p:nvSpPr>
        <p:spPr bwMode="auto">
          <a:xfrm>
            <a:off x="5219700" y="3500438"/>
            <a:ext cx="954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400 Ma</a:t>
            </a:r>
          </a:p>
        </p:txBody>
      </p:sp>
      <p:sp>
        <p:nvSpPr>
          <p:cNvPr id="52230" name="TextovéPole 5"/>
          <p:cNvSpPr txBox="1">
            <a:spLocks noChangeArrowheads="1"/>
          </p:cNvSpPr>
          <p:nvPr/>
        </p:nvSpPr>
        <p:spPr bwMode="auto">
          <a:xfrm>
            <a:off x="3492500" y="3644900"/>
            <a:ext cx="95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500 Ma</a:t>
            </a:r>
          </a:p>
        </p:txBody>
      </p:sp>
      <p:grpSp>
        <p:nvGrpSpPr>
          <p:cNvPr id="8" name="Skupina 7"/>
          <p:cNvGrpSpPr>
            <a:grpSpLocks/>
          </p:cNvGrpSpPr>
          <p:nvPr/>
        </p:nvGrpSpPr>
        <p:grpSpPr bwMode="auto">
          <a:xfrm>
            <a:off x="6350" y="265113"/>
            <a:ext cx="9144000" cy="6083300"/>
            <a:chOff x="1601788" y="-998221"/>
            <a:chExt cx="9144000" cy="6083405"/>
          </a:xfrm>
        </p:grpSpPr>
        <p:pic>
          <p:nvPicPr>
            <p:cNvPr id="52249" name="Obrázek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788" y="-998221"/>
              <a:ext cx="9144000" cy="6083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0" name="TextovéPole 3"/>
            <p:cNvSpPr txBox="1">
              <a:spLocks noChangeArrowheads="1"/>
            </p:cNvSpPr>
            <p:nvPr/>
          </p:nvSpPr>
          <p:spPr bwMode="auto">
            <a:xfrm>
              <a:off x="2075249" y="4403063"/>
              <a:ext cx="62889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Kvarcitická btt pararula, Krouna, poličské krystalinikum</a:t>
              </a:r>
            </a:p>
          </p:txBody>
        </p:sp>
      </p:grpSp>
      <p:grpSp>
        <p:nvGrpSpPr>
          <p:cNvPr id="7" name="Skupina 6"/>
          <p:cNvGrpSpPr>
            <a:grpSpLocks/>
          </p:cNvGrpSpPr>
          <p:nvPr/>
        </p:nvGrpSpPr>
        <p:grpSpPr bwMode="auto">
          <a:xfrm>
            <a:off x="-26988" y="71438"/>
            <a:ext cx="9144001" cy="6858000"/>
            <a:chOff x="827088" y="-51047"/>
            <a:chExt cx="9144000" cy="6858000"/>
          </a:xfrm>
        </p:grpSpPr>
        <p:pic>
          <p:nvPicPr>
            <p:cNvPr id="52247" name="Obrázek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-51047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8" name="TextovéPole 5"/>
            <p:cNvSpPr txBox="1">
              <a:spLocks noChangeArrowheads="1"/>
            </p:cNvSpPr>
            <p:nvPr/>
          </p:nvSpPr>
          <p:spPr bwMode="auto">
            <a:xfrm>
              <a:off x="1194326" y="6154701"/>
              <a:ext cx="87767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Krystalický vápenec, s budinami pegmatitu a průniky granitu, Bystré u Poličky</a:t>
              </a:r>
            </a:p>
          </p:txBody>
        </p:sp>
      </p:grpSp>
      <p:grpSp>
        <p:nvGrpSpPr>
          <p:cNvPr id="11" name="Skupina 10"/>
          <p:cNvGrpSpPr>
            <a:grpSpLocks/>
          </p:cNvGrpSpPr>
          <p:nvPr/>
        </p:nvGrpSpPr>
        <p:grpSpPr bwMode="auto">
          <a:xfrm>
            <a:off x="-47625" y="277813"/>
            <a:ext cx="9144000" cy="6083300"/>
            <a:chOff x="-47297" y="277174"/>
            <a:chExt cx="9144000" cy="6083405"/>
          </a:xfrm>
        </p:grpSpPr>
        <p:pic>
          <p:nvPicPr>
            <p:cNvPr id="52245" name="Obrázek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297" y="277174"/>
              <a:ext cx="9144000" cy="6083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6" name="TextovéPole 9"/>
            <p:cNvSpPr txBox="1">
              <a:spLocks noChangeArrowheads="1"/>
            </p:cNvSpPr>
            <p:nvPr/>
          </p:nvSpPr>
          <p:spPr bwMode="auto">
            <a:xfrm>
              <a:off x="107504" y="5851109"/>
              <a:ext cx="76567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Konglomeratické metadroby,   Poličské krystalinikum, s. od Proseče</a:t>
              </a:r>
            </a:p>
          </p:txBody>
        </p:sp>
      </p:grpSp>
      <p:pic>
        <p:nvPicPr>
          <p:cNvPr id="13" name="Obrázek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338138"/>
            <a:ext cx="409575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>
            <a:spLocks noChangeArrowheads="1"/>
          </p:cNvSpPr>
          <p:nvPr/>
        </p:nvSpPr>
        <p:spPr bwMode="auto">
          <a:xfrm>
            <a:off x="339725" y="5665788"/>
            <a:ext cx="3502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Tonality na styku hlinské zóny</a:t>
            </a:r>
          </a:p>
          <a:p>
            <a:pPr eaLnBrk="1" hangingPunct="1"/>
            <a:r>
              <a:rPr lang="cs-CZ" altLang="cs-CZ"/>
              <a:t>A poličského krystalinika</a:t>
            </a:r>
          </a:p>
        </p:txBody>
      </p:sp>
      <p:grpSp>
        <p:nvGrpSpPr>
          <p:cNvPr id="18" name="Skupina 17"/>
          <p:cNvGrpSpPr>
            <a:grpSpLocks/>
          </p:cNvGrpSpPr>
          <p:nvPr/>
        </p:nvGrpSpPr>
        <p:grpSpPr bwMode="auto">
          <a:xfrm>
            <a:off x="390525" y="415925"/>
            <a:ext cx="8477250" cy="5651500"/>
            <a:chOff x="1189057" y="126327"/>
            <a:chExt cx="8476578" cy="5651052"/>
          </a:xfrm>
        </p:grpSpPr>
        <p:pic>
          <p:nvPicPr>
            <p:cNvPr id="52243" name="Obrázek 1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057" y="126327"/>
              <a:ext cx="8476578" cy="5651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4" name="TextovéPole 15"/>
            <p:cNvSpPr txBox="1">
              <a:spLocks noChangeArrowheads="1"/>
            </p:cNvSpPr>
            <p:nvPr/>
          </p:nvSpPr>
          <p:spPr bwMode="auto">
            <a:xfrm>
              <a:off x="3059832" y="4869160"/>
              <a:ext cx="491673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Silně usměrněný, btt  tonalit, deformovaný,</a:t>
              </a:r>
            </a:p>
            <a:p>
              <a:pPr eaLnBrk="1" hangingPunct="1"/>
              <a:r>
                <a:rPr lang="cs-CZ" altLang="cs-CZ"/>
                <a:t>Budislavský masiv</a:t>
              </a:r>
            </a:p>
          </p:txBody>
        </p:sp>
      </p:grpSp>
      <p:grpSp>
        <p:nvGrpSpPr>
          <p:cNvPr id="21" name="Skupina 20"/>
          <p:cNvGrpSpPr>
            <a:grpSpLocks/>
          </p:cNvGrpSpPr>
          <p:nvPr/>
        </p:nvGrpSpPr>
        <p:grpSpPr bwMode="auto">
          <a:xfrm>
            <a:off x="339725" y="215900"/>
            <a:ext cx="5143500" cy="6858000"/>
            <a:chOff x="339078" y="215900"/>
            <a:chExt cx="5143500" cy="6858000"/>
          </a:xfrm>
        </p:grpSpPr>
        <p:pic>
          <p:nvPicPr>
            <p:cNvPr id="52241" name="Obrázek 1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78" y="215900"/>
              <a:ext cx="51435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2" name="TextovéPole 19"/>
            <p:cNvSpPr txBox="1">
              <a:spLocks noChangeArrowheads="1"/>
            </p:cNvSpPr>
            <p:nvPr/>
          </p:nvSpPr>
          <p:spPr bwMode="auto">
            <a:xfrm>
              <a:off x="479399" y="6300534"/>
              <a:ext cx="44764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Amfibolity, grt letovitckého krystalinika</a:t>
              </a:r>
            </a:p>
            <a:p>
              <a:pPr eaLnBrk="1" hangingPunct="1"/>
              <a:r>
                <a:rPr lang="cs-CZ" altLang="cs-CZ"/>
                <a:t>Se světlými polohami felsických hornin</a:t>
              </a:r>
            </a:p>
          </p:txBody>
        </p:sp>
      </p:grpSp>
      <p:grpSp>
        <p:nvGrpSpPr>
          <p:cNvPr id="24" name="Skupina 2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2239" name="Obrázek 2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0" name="TextovéPole 22"/>
            <p:cNvSpPr txBox="1">
              <a:spLocks noChangeArrowheads="1"/>
            </p:cNvSpPr>
            <p:nvPr/>
          </p:nvSpPr>
          <p:spPr bwMode="auto">
            <a:xfrm>
              <a:off x="489667" y="6115868"/>
              <a:ext cx="60324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Granátické svory letovického krystalinika, Svojanov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095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can10110-mapa styku poličského, svrateckého kry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287838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127625" y="784225"/>
            <a:ext cx="36639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Strukturní mapa styku moravika</a:t>
            </a:r>
          </a:p>
          <a:p>
            <a:pPr eaLnBrk="1" hangingPunct="1"/>
            <a:r>
              <a:rPr lang="cs-CZ" altLang="cs-CZ"/>
              <a:t>Svrateckého a poličského </a:t>
            </a:r>
          </a:p>
          <a:p>
            <a:pPr eaLnBrk="1" hangingPunct="1"/>
            <a:r>
              <a:rPr lang="cs-CZ" altLang="cs-CZ"/>
              <a:t>krystalinika</a:t>
            </a:r>
          </a:p>
        </p:txBody>
      </p:sp>
    </p:spTree>
    <p:extLst>
      <p:ext uri="{BB962C8B-B14F-4D97-AF65-F5344CB8AC3E}">
        <p14:creationId xmlns:p14="http://schemas.microsoft.com/office/powerpoint/2010/main" val="175288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G_0812- zábřežské krystalinik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39737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5272088" y="712788"/>
            <a:ext cx="351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Geologická mapa zábřežského</a:t>
            </a:r>
          </a:p>
          <a:p>
            <a:pPr eaLnBrk="1" hangingPunct="1"/>
            <a:r>
              <a:rPr lang="cs-CZ" altLang="cs-CZ"/>
              <a:t>krystalinika</a:t>
            </a:r>
          </a:p>
        </p:txBody>
      </p:sp>
    </p:spTree>
    <p:extLst>
      <p:ext uri="{BB962C8B-B14F-4D97-AF65-F5344CB8AC3E}">
        <p14:creationId xmlns:p14="http://schemas.microsoft.com/office/powerpoint/2010/main" val="399877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>
            <a:grpSpLocks/>
          </p:cNvGrpSpPr>
          <p:nvPr/>
        </p:nvGrpSpPr>
        <p:grpSpPr bwMode="auto">
          <a:xfrm>
            <a:off x="179388" y="188913"/>
            <a:ext cx="9139237" cy="6381750"/>
            <a:chOff x="179388" y="188913"/>
            <a:chExt cx="9139237" cy="6381750"/>
          </a:xfrm>
        </p:grpSpPr>
        <p:pic>
          <p:nvPicPr>
            <p:cNvPr id="55311" name="Picture 4" descr="IMG_494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88913"/>
              <a:ext cx="5673725" cy="638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12" name="Text Box 6"/>
            <p:cNvSpPr txBox="1">
              <a:spLocks noChangeArrowheads="1"/>
            </p:cNvSpPr>
            <p:nvPr/>
          </p:nvSpPr>
          <p:spPr bwMode="auto">
            <a:xfrm>
              <a:off x="6084888" y="188913"/>
              <a:ext cx="29019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Geologická mapa</a:t>
              </a:r>
            </a:p>
            <a:p>
              <a:pPr eaLnBrk="1" hangingPunct="1"/>
              <a:r>
                <a:rPr lang="cs-CZ" altLang="cs-CZ"/>
                <a:t>Zábřežského krystalinika</a:t>
              </a:r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3635375" y="620713"/>
              <a:ext cx="954088" cy="369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dirty="0">
                  <a:solidFill>
                    <a:schemeClr val="bg1">
                      <a:lumMod val="60000"/>
                      <a:lumOff val="40000"/>
                    </a:schemeClr>
                  </a:solidFill>
                </a:rPr>
                <a:t>350 </a:t>
              </a:r>
              <a:r>
                <a:rPr lang="cs-CZ" dirty="0" err="1">
                  <a:solidFill>
                    <a:schemeClr val="bg1">
                      <a:lumMod val="60000"/>
                      <a:lumOff val="40000"/>
                    </a:schemeClr>
                  </a:solidFill>
                </a:rPr>
                <a:t>M</a:t>
              </a:r>
              <a:r>
                <a:rPr lang="cs-CZ" dirty="0" err="1"/>
                <a:t>a</a:t>
              </a:r>
              <a:endParaRPr lang="cs-CZ" dirty="0"/>
            </a:p>
          </p:txBody>
        </p:sp>
        <p:sp>
          <p:nvSpPr>
            <p:cNvPr id="55314" name="TextovéPole 4"/>
            <p:cNvSpPr txBox="1">
              <a:spLocks noChangeArrowheads="1"/>
            </p:cNvSpPr>
            <p:nvPr/>
          </p:nvSpPr>
          <p:spPr bwMode="auto">
            <a:xfrm>
              <a:off x="3563938" y="4652963"/>
              <a:ext cx="9540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620 Ma</a:t>
              </a:r>
            </a:p>
          </p:txBody>
        </p:sp>
        <p:sp>
          <p:nvSpPr>
            <p:cNvPr id="55315" name="TextovéPole 5"/>
            <p:cNvSpPr txBox="1">
              <a:spLocks noChangeArrowheads="1"/>
            </p:cNvSpPr>
            <p:nvPr/>
          </p:nvSpPr>
          <p:spPr bwMode="auto">
            <a:xfrm>
              <a:off x="4356100" y="2420938"/>
              <a:ext cx="9540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552 Ma</a:t>
              </a:r>
            </a:p>
          </p:txBody>
        </p:sp>
        <p:sp>
          <p:nvSpPr>
            <p:cNvPr id="55316" name="TextovéPole 6"/>
            <p:cNvSpPr txBox="1">
              <a:spLocks noChangeArrowheads="1"/>
            </p:cNvSpPr>
            <p:nvPr/>
          </p:nvSpPr>
          <p:spPr bwMode="auto">
            <a:xfrm>
              <a:off x="3635375" y="1628775"/>
              <a:ext cx="122396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Klast. Zr, </a:t>
              </a:r>
            </a:p>
            <a:p>
              <a:pPr eaLnBrk="1" hangingPunct="1"/>
              <a:r>
                <a:rPr lang="cs-CZ" altLang="cs-CZ"/>
                <a:t>360 Ma</a:t>
              </a:r>
            </a:p>
          </p:txBody>
        </p:sp>
        <p:sp>
          <p:nvSpPr>
            <p:cNvPr id="55317" name="TextovéPole 7"/>
            <p:cNvSpPr txBox="1">
              <a:spLocks noChangeArrowheads="1"/>
            </p:cNvSpPr>
            <p:nvPr/>
          </p:nvSpPr>
          <p:spPr bwMode="auto">
            <a:xfrm>
              <a:off x="6011863" y="1341438"/>
              <a:ext cx="3306762" cy="230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1600"/>
                <a:t>s. část- patrně paleozoická</a:t>
              </a:r>
            </a:p>
            <a:p>
              <a:pPr eaLnBrk="1" hangingPunct="1"/>
              <a:r>
                <a:rPr lang="cs-CZ" altLang="cs-CZ" sz="1600"/>
                <a:t>(metadroby- přeměněné na </a:t>
              </a:r>
            </a:p>
            <a:p>
              <a:pPr eaLnBrk="1" hangingPunct="1"/>
              <a:r>
                <a:rPr lang="cs-CZ" altLang="cs-CZ" sz="1600"/>
                <a:t>s. Až na migmatity, tonalitové</a:t>
              </a:r>
            </a:p>
            <a:p>
              <a:pPr eaLnBrk="1" hangingPunct="1"/>
              <a:r>
                <a:rPr lang="cs-CZ" altLang="cs-CZ" sz="1600"/>
                <a:t>Intruze), nízkotlaká met. (bt, ms,</a:t>
              </a:r>
            </a:p>
            <a:p>
              <a:pPr eaLnBrk="1" hangingPunct="1"/>
              <a:r>
                <a:rPr lang="cs-CZ" altLang="cs-CZ" sz="1600"/>
                <a:t>And, cor),</a:t>
              </a:r>
            </a:p>
            <a:p>
              <a:pPr eaLnBrk="1" hangingPunct="1"/>
              <a:r>
                <a:rPr lang="cs-CZ" altLang="cs-CZ" sz="1600"/>
                <a:t>j. Část – patrně prekambrická</a:t>
              </a:r>
            </a:p>
            <a:p>
              <a:pPr eaLnBrk="1" hangingPunct="1"/>
              <a:r>
                <a:rPr lang="cs-CZ" altLang="cs-CZ" sz="1600"/>
                <a:t>Prekambrické pararuly, intruze</a:t>
              </a:r>
            </a:p>
            <a:p>
              <a:pPr eaLnBrk="1" hangingPunct="1"/>
              <a:r>
                <a:rPr lang="cs-CZ" altLang="cs-CZ" sz="1600"/>
                <a:t>Granitoidů  (620-552 Ma), </a:t>
              </a:r>
            </a:p>
            <a:p>
              <a:pPr eaLnBrk="1" hangingPunct="1"/>
              <a:endParaRPr lang="cs-CZ" altLang="cs-CZ" sz="1600"/>
            </a:p>
          </p:txBody>
        </p:sp>
      </p:grpSp>
      <p:grpSp>
        <p:nvGrpSpPr>
          <p:cNvPr id="5" name="Skupina 4"/>
          <p:cNvGrpSpPr>
            <a:grpSpLocks/>
          </p:cNvGrpSpPr>
          <p:nvPr/>
        </p:nvGrpSpPr>
        <p:grpSpPr bwMode="auto">
          <a:xfrm>
            <a:off x="261938" y="1154113"/>
            <a:ext cx="9144000" cy="5416550"/>
            <a:chOff x="0" y="0"/>
            <a:chExt cx="9144000" cy="6858000"/>
          </a:xfrm>
        </p:grpSpPr>
        <p:pic>
          <p:nvPicPr>
            <p:cNvPr id="55309" name="Obrázek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10" name="TextovéPole 2"/>
            <p:cNvSpPr txBox="1">
              <a:spLocks noChangeArrowheads="1"/>
            </p:cNvSpPr>
            <p:nvPr/>
          </p:nvSpPr>
          <p:spPr bwMode="auto">
            <a:xfrm>
              <a:off x="317740" y="6093296"/>
              <a:ext cx="84005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Detailně provrásněné drobové ruly, maletínské s. , zábřežské krystalinikum</a:t>
              </a:r>
            </a:p>
          </p:txBody>
        </p:sp>
      </p:grpSp>
      <p:grpSp>
        <p:nvGrpSpPr>
          <p:cNvPr id="9" name="Skupina 8"/>
          <p:cNvGrpSpPr>
            <a:grpSpLocks/>
          </p:cNvGrpSpPr>
          <p:nvPr/>
        </p:nvGrpSpPr>
        <p:grpSpPr bwMode="auto">
          <a:xfrm>
            <a:off x="579438" y="0"/>
            <a:ext cx="8315325" cy="6237288"/>
            <a:chOff x="578884" y="0"/>
            <a:chExt cx="8316416" cy="6237312"/>
          </a:xfrm>
        </p:grpSpPr>
        <p:pic>
          <p:nvPicPr>
            <p:cNvPr id="55307" name="Obrázek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84" y="0"/>
              <a:ext cx="8316416" cy="6237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8" name="TextovéPole 7"/>
            <p:cNvSpPr txBox="1">
              <a:spLocks noChangeArrowheads="1"/>
            </p:cNvSpPr>
            <p:nvPr/>
          </p:nvSpPr>
          <p:spPr bwMode="auto">
            <a:xfrm>
              <a:off x="1043608" y="5805264"/>
              <a:ext cx="74174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Konglomeratická metadroba, Popelák u Hoštejna, z. krystalinikum</a:t>
              </a:r>
            </a:p>
          </p:txBody>
        </p:sp>
      </p:grpSp>
      <p:grpSp>
        <p:nvGrpSpPr>
          <p:cNvPr id="12" name="Skupina 11"/>
          <p:cNvGrpSpPr>
            <a:grpSpLocks/>
          </p:cNvGrpSpPr>
          <p:nvPr/>
        </p:nvGrpSpPr>
        <p:grpSpPr bwMode="auto">
          <a:xfrm>
            <a:off x="374650" y="266700"/>
            <a:ext cx="8604250" cy="6453188"/>
            <a:chOff x="375005" y="266511"/>
            <a:chExt cx="8604448" cy="6453336"/>
          </a:xfrm>
        </p:grpSpPr>
        <p:pic>
          <p:nvPicPr>
            <p:cNvPr id="55305" name="Obrázek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05" y="266511"/>
              <a:ext cx="8604448" cy="645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6" name="TextovéPole 10"/>
            <p:cNvSpPr txBox="1">
              <a:spLocks noChangeArrowheads="1"/>
            </p:cNvSpPr>
            <p:nvPr/>
          </p:nvSpPr>
          <p:spPr bwMode="auto">
            <a:xfrm>
              <a:off x="755576" y="6174596"/>
              <a:ext cx="79688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Laminovaný biotický fylit až fylitická břidlice, Popelák, z. Krystalinikum</a:t>
              </a:r>
            </a:p>
          </p:txBody>
        </p:sp>
      </p:grpSp>
      <p:grpSp>
        <p:nvGrpSpPr>
          <p:cNvPr id="15" name="Skupina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5303" name="Obrázek 1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4" name="TextovéPole 13"/>
            <p:cNvSpPr txBox="1">
              <a:spLocks noChangeArrowheads="1"/>
            </p:cNvSpPr>
            <p:nvPr/>
          </p:nvSpPr>
          <p:spPr bwMode="auto">
            <a:xfrm>
              <a:off x="578884" y="6359262"/>
              <a:ext cx="75456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Amf-bt metatonalit – údolí Bražné, zábřežské krystalinikum, 350 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151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489825" cy="6207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2400" baseline="30000" smtClean="0"/>
              <a:t>40</a:t>
            </a:r>
            <a:r>
              <a:rPr lang="cs-CZ" sz="2400" smtClean="0"/>
              <a:t>Ar-</a:t>
            </a:r>
            <a:r>
              <a:rPr lang="cs-CZ" sz="2400" baseline="30000" smtClean="0"/>
              <a:t>39</a:t>
            </a:r>
            <a:r>
              <a:rPr lang="cs-CZ" sz="2400" smtClean="0"/>
              <a:t>Ar stáří tektonometamorfních událostí v Západních Sudetech</a:t>
            </a:r>
            <a:endParaRPr lang="en-US" sz="2400" smtClean="0"/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543175" y="1935163"/>
          <a:ext cx="4057650" cy="438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CorelDRAW" r:id="rId4" imgW="7239000" imgH="7829550" progId="CorelDraw.Graphic.8">
                  <p:embed/>
                </p:oleObj>
              </mc:Choice>
              <mc:Fallback>
                <p:oleObj name="CorelDRAW" r:id="rId4" imgW="7239000" imgH="7829550" progId="CorelDraw.Graphic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3175" y="1935163"/>
                        <a:ext cx="4057650" cy="438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69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IMG_494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260350"/>
            <a:ext cx="4054475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5" descr="IMG_494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-242888"/>
            <a:ext cx="365760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6"/>
          <p:cNvSpPr txBox="1">
            <a:spLocks noChangeArrowheads="1"/>
          </p:cNvSpPr>
          <p:nvPr/>
        </p:nvSpPr>
        <p:spPr bwMode="auto">
          <a:xfrm>
            <a:off x="376238" y="4600575"/>
            <a:ext cx="29098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Geologická mapa </a:t>
            </a:r>
          </a:p>
          <a:p>
            <a:pPr eaLnBrk="1" hangingPunct="1"/>
            <a:r>
              <a:rPr lang="cs-CZ" altLang="cs-CZ"/>
              <a:t>Styku orlicko-sněžnické </a:t>
            </a:r>
          </a:p>
          <a:p>
            <a:pPr eaLnBrk="1" hangingPunct="1"/>
            <a:r>
              <a:rPr lang="cs-CZ" altLang="cs-CZ"/>
              <a:t>klenby se staroměstským</a:t>
            </a:r>
          </a:p>
          <a:p>
            <a:pPr eaLnBrk="1" hangingPunct="1"/>
            <a:r>
              <a:rPr lang="cs-CZ" altLang="cs-CZ"/>
              <a:t>krystalinikem-</a:t>
            </a:r>
          </a:p>
        </p:txBody>
      </p:sp>
      <p:sp>
        <p:nvSpPr>
          <p:cNvPr id="56325" name="TextovéPole 1"/>
          <p:cNvSpPr txBox="1">
            <a:spLocks noChangeArrowheads="1"/>
          </p:cNvSpPr>
          <p:nvPr/>
        </p:nvSpPr>
        <p:spPr bwMode="auto">
          <a:xfrm>
            <a:off x="4932363" y="1484313"/>
            <a:ext cx="1088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dirty="0" smtClean="0"/>
              <a:t>~</a:t>
            </a:r>
            <a:r>
              <a:rPr lang="cs-CZ" altLang="cs-CZ" dirty="0" smtClean="0"/>
              <a:t>295 </a:t>
            </a:r>
            <a:r>
              <a:rPr lang="cs-CZ" altLang="cs-CZ" dirty="0" err="1"/>
              <a:t>Ma</a:t>
            </a:r>
            <a:endParaRPr lang="cs-CZ" altLang="cs-CZ" dirty="0"/>
          </a:p>
        </p:txBody>
      </p:sp>
      <p:sp>
        <p:nvSpPr>
          <p:cNvPr id="56326" name="TextovéPole 2"/>
          <p:cNvSpPr txBox="1">
            <a:spLocks noChangeArrowheads="1"/>
          </p:cNvSpPr>
          <p:nvPr/>
        </p:nvSpPr>
        <p:spPr bwMode="auto">
          <a:xfrm>
            <a:off x="3273425" y="2843213"/>
            <a:ext cx="1087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/>
              <a:t>~341 Ma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101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315913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Magmatismus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92150"/>
            <a:ext cx="8229600" cy="61658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000" dirty="0" err="1" smtClean="0"/>
              <a:t>Prevariský</a:t>
            </a:r>
            <a:r>
              <a:rPr lang="cs-CZ" sz="2000" dirty="0" smtClean="0"/>
              <a:t>: z </a:t>
            </a:r>
            <a:r>
              <a:rPr lang="cs-CZ" sz="2000" dirty="0" err="1" smtClean="0"/>
              <a:t>klodského</a:t>
            </a:r>
            <a:r>
              <a:rPr lang="cs-CZ" sz="2000" dirty="0" smtClean="0"/>
              <a:t> krystalinika známy nově proterozoické </a:t>
            </a:r>
            <a:r>
              <a:rPr lang="cs-CZ" sz="2000" dirty="0" err="1" smtClean="0"/>
              <a:t>magmatity</a:t>
            </a:r>
            <a:r>
              <a:rPr lang="cs-CZ" sz="2000" dirty="0" smtClean="0"/>
              <a:t> (plagioklasem bohatá rula – poloha v gabru – 590 </a:t>
            </a:r>
            <a:r>
              <a:rPr lang="cs-CZ" sz="2000" dirty="0" err="1" smtClean="0"/>
              <a:t>Ma</a:t>
            </a:r>
            <a:r>
              <a:rPr lang="cs-CZ" sz="2000" dirty="0" smtClean="0"/>
              <a:t>, </a:t>
            </a:r>
            <a:r>
              <a:rPr lang="cs-CZ" sz="2000" dirty="0" err="1" smtClean="0"/>
              <a:t>metatufity</a:t>
            </a:r>
            <a:r>
              <a:rPr lang="cs-CZ" sz="2000" dirty="0" smtClean="0"/>
              <a:t> 590-600 </a:t>
            </a:r>
            <a:r>
              <a:rPr lang="cs-CZ" sz="2000" dirty="0" err="1" smtClean="0"/>
              <a:t>Ma</a:t>
            </a:r>
            <a:r>
              <a:rPr lang="cs-CZ" sz="2000" dirty="0" smtClean="0"/>
              <a:t>,  granitoidy lužického plutonu (570-535 </a:t>
            </a:r>
            <a:r>
              <a:rPr lang="cs-CZ" sz="2000" dirty="0" err="1" smtClean="0"/>
              <a:t>Ma</a:t>
            </a:r>
            <a:r>
              <a:rPr lang="cs-CZ" sz="2000" dirty="0" smtClean="0"/>
              <a:t>), vložky tufů v lužických drobách 562 </a:t>
            </a:r>
            <a:r>
              <a:rPr lang="cs-CZ" sz="2000" dirty="0" err="1" smtClean="0"/>
              <a:t>Ma</a:t>
            </a: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err="1" smtClean="0"/>
              <a:t>Kambro</a:t>
            </a:r>
            <a:r>
              <a:rPr lang="cs-CZ" sz="2000" dirty="0" smtClean="0"/>
              <a:t>-ordovická stáří – granitoidy červené </a:t>
            </a:r>
            <a:r>
              <a:rPr lang="cs-CZ" sz="2000" dirty="0" err="1" smtClean="0"/>
              <a:t>ortoruly</a:t>
            </a:r>
            <a:r>
              <a:rPr lang="cs-CZ" sz="2000" dirty="0" smtClean="0"/>
              <a:t> – </a:t>
            </a:r>
            <a:r>
              <a:rPr lang="cs-CZ" sz="2000" dirty="0" err="1" smtClean="0"/>
              <a:t>orlicko</a:t>
            </a:r>
            <a:r>
              <a:rPr lang="cs-CZ" sz="2000" dirty="0" smtClean="0"/>
              <a:t>-</a:t>
            </a:r>
            <a:r>
              <a:rPr lang="cs-CZ" sz="2000" dirty="0" err="1" smtClean="0"/>
              <a:t>sněžnické</a:t>
            </a:r>
            <a:r>
              <a:rPr lang="cs-CZ" sz="2000" dirty="0" smtClean="0"/>
              <a:t> klenby, </a:t>
            </a:r>
            <a:r>
              <a:rPr lang="cs-CZ" sz="2000" dirty="0" err="1" smtClean="0"/>
              <a:t>gieraltovské</a:t>
            </a:r>
            <a:r>
              <a:rPr lang="cs-CZ" sz="2000" dirty="0" smtClean="0"/>
              <a:t> a </a:t>
            </a:r>
            <a:r>
              <a:rPr lang="cs-CZ" sz="2000" dirty="0" err="1" smtClean="0"/>
              <a:t>sněžnické</a:t>
            </a:r>
            <a:r>
              <a:rPr lang="cs-CZ" sz="2000" dirty="0" smtClean="0"/>
              <a:t> </a:t>
            </a:r>
            <a:r>
              <a:rPr lang="cs-CZ" sz="2000" dirty="0" err="1" smtClean="0"/>
              <a:t>ortoruly</a:t>
            </a:r>
            <a:r>
              <a:rPr lang="cs-CZ" sz="2000" dirty="0" smtClean="0"/>
              <a:t>,  515-480 </a:t>
            </a:r>
            <a:r>
              <a:rPr lang="cs-CZ" sz="2000" dirty="0" err="1" smtClean="0"/>
              <a:t>Ma</a:t>
            </a:r>
            <a:r>
              <a:rPr lang="cs-CZ" sz="2000" dirty="0" smtClean="0"/>
              <a:t>, také v </a:t>
            </a:r>
            <a:r>
              <a:rPr lang="cs-CZ" sz="2000" dirty="0" err="1" smtClean="0"/>
              <a:t>klodském</a:t>
            </a:r>
            <a:r>
              <a:rPr lang="cs-CZ" sz="2000" dirty="0" smtClean="0"/>
              <a:t> krystaliniku,  </a:t>
            </a:r>
            <a:r>
              <a:rPr lang="cs-CZ" sz="2000" dirty="0" err="1" smtClean="0"/>
              <a:t>Grzeskowiak</a:t>
            </a:r>
            <a:r>
              <a:rPr lang="cs-CZ" sz="2000" dirty="0" smtClean="0"/>
              <a:t> A. </a:t>
            </a:r>
            <a:r>
              <a:rPr lang="cs-CZ" sz="2000" dirty="0" err="1" smtClean="0"/>
              <a:t>et</a:t>
            </a:r>
            <a:r>
              <a:rPr lang="cs-CZ" sz="2000" dirty="0" smtClean="0"/>
              <a:t>. </a:t>
            </a:r>
            <a:r>
              <a:rPr lang="cs-CZ" sz="2000" dirty="0" err="1" smtClean="0"/>
              <a:t>Al</a:t>
            </a:r>
            <a:r>
              <a:rPr lang="cs-CZ" sz="2000" dirty="0" smtClean="0"/>
              <a:t>. dokládají, že i stáří </a:t>
            </a:r>
            <a:r>
              <a:rPr lang="cs-CZ" sz="2000" dirty="0" err="1" smtClean="0"/>
              <a:t>migmatitizace</a:t>
            </a:r>
            <a:r>
              <a:rPr lang="cs-CZ" sz="2000" dirty="0" smtClean="0"/>
              <a:t> je </a:t>
            </a:r>
            <a:r>
              <a:rPr lang="cs-CZ" sz="2000" dirty="0" err="1" smtClean="0"/>
              <a:t>kambroordovické</a:t>
            </a:r>
            <a:r>
              <a:rPr lang="cs-CZ" sz="2000" dirty="0" smtClean="0"/>
              <a:t>, cca 502-495, </a:t>
            </a:r>
            <a:r>
              <a:rPr lang="cs-CZ" sz="2000" dirty="0" err="1" smtClean="0"/>
              <a:t>hruborznné</a:t>
            </a:r>
            <a:r>
              <a:rPr lang="cs-CZ" sz="2000" dirty="0" smtClean="0"/>
              <a:t> granity mají dle nich vzniknout natavením starších perlových </a:t>
            </a:r>
            <a:r>
              <a:rPr lang="cs-CZ" sz="2000" dirty="0" err="1" smtClean="0"/>
              <a:t>gieraltovských</a:t>
            </a:r>
            <a:r>
              <a:rPr lang="cs-CZ" sz="2000" dirty="0" smtClean="0"/>
              <a:t>, LP-</a:t>
            </a:r>
            <a:r>
              <a:rPr lang="cs-CZ" sz="2000" dirty="0" err="1" smtClean="0"/>
              <a:t>Ht</a:t>
            </a:r>
            <a:r>
              <a:rPr lang="cs-CZ" sz="2000" dirty="0" smtClean="0"/>
              <a:t> </a:t>
            </a:r>
            <a:r>
              <a:rPr lang="cs-CZ" sz="2000" dirty="0" err="1" smtClean="0"/>
              <a:t>prepracování</a:t>
            </a:r>
            <a:r>
              <a:rPr lang="cs-CZ" sz="2000" dirty="0" smtClean="0"/>
              <a:t> (</a:t>
            </a:r>
            <a:r>
              <a:rPr lang="cs-CZ" sz="2000" dirty="0" err="1" smtClean="0"/>
              <a:t>shearing</a:t>
            </a:r>
            <a:r>
              <a:rPr lang="cs-CZ" sz="2000" dirty="0" smtClean="0"/>
              <a:t> 350-320 </a:t>
            </a:r>
            <a:r>
              <a:rPr lang="cs-CZ" sz="2000" dirty="0" err="1" smtClean="0"/>
              <a:t>Ma</a:t>
            </a:r>
            <a:r>
              <a:rPr lang="cs-CZ" sz="2000" dirty="0" smtClean="0"/>
              <a:t>) – variský, </a:t>
            </a:r>
            <a:r>
              <a:rPr lang="cs-CZ" sz="2000" dirty="0" err="1" smtClean="0"/>
              <a:t>bimodální</a:t>
            </a:r>
            <a:r>
              <a:rPr lang="cs-CZ" sz="2000" dirty="0" smtClean="0"/>
              <a:t> vulkanity – </a:t>
            </a:r>
            <a:r>
              <a:rPr lang="cs-CZ" sz="2000" dirty="0" err="1" smtClean="0"/>
              <a:t>Železnobrodsko</a:t>
            </a:r>
            <a:r>
              <a:rPr lang="cs-CZ" sz="2000" dirty="0" smtClean="0"/>
              <a:t>, </a:t>
            </a:r>
            <a:r>
              <a:rPr lang="cs-CZ" sz="2000" dirty="0" err="1" smtClean="0"/>
              <a:t>Rýchory</a:t>
            </a:r>
            <a:r>
              <a:rPr lang="cs-CZ" sz="2000" dirty="0" smtClean="0"/>
              <a:t>, </a:t>
            </a:r>
            <a:r>
              <a:rPr lang="cs-CZ" sz="2000" dirty="0" err="1" smtClean="0"/>
              <a:t>Kaczawské</a:t>
            </a:r>
            <a:r>
              <a:rPr lang="cs-CZ" sz="2000" dirty="0" smtClean="0"/>
              <a:t> hory) – Ca 505-490 </a:t>
            </a:r>
            <a:r>
              <a:rPr lang="cs-CZ" sz="2000" dirty="0" err="1" smtClean="0"/>
              <a:t>Ma</a:t>
            </a:r>
            <a:r>
              <a:rPr lang="cs-CZ" sz="2000" dirty="0" smtClean="0"/>
              <a:t>, gabra staroměstského pásma, gabro- Špičák u Deštného v Orlických horách,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Poněkud nižší stáří pro </a:t>
            </a:r>
            <a:r>
              <a:rPr lang="cs-CZ" sz="2000" dirty="0" err="1" smtClean="0"/>
              <a:t>protolity</a:t>
            </a:r>
            <a:r>
              <a:rPr lang="cs-CZ" sz="2000" dirty="0" smtClean="0"/>
              <a:t> Sovích hor (od 500 – po 420,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err="1" smtClean="0"/>
              <a:t>Ofiolity</a:t>
            </a:r>
            <a:r>
              <a:rPr lang="cs-CZ" sz="2000" dirty="0" smtClean="0"/>
              <a:t> 420 (silur)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Devonské s extenzí spjaté vulkanity – Ještěd, - 390-385 </a:t>
            </a:r>
            <a:r>
              <a:rPr lang="cs-CZ" sz="2000" dirty="0" err="1" smtClean="0"/>
              <a:t>Ma</a:t>
            </a:r>
            <a:r>
              <a:rPr lang="cs-CZ" sz="2000" dirty="0" smtClean="0"/>
              <a:t>, žíly bazické v jizerských </a:t>
            </a:r>
            <a:r>
              <a:rPr lang="cs-CZ" sz="2000" dirty="0" err="1" smtClean="0"/>
              <a:t>ortorulách</a:t>
            </a:r>
            <a:r>
              <a:rPr lang="cs-CZ" sz="2000" dirty="0" smtClean="0"/>
              <a:t>,  gabro-Loužnice (mohou přecházet až do </a:t>
            </a:r>
            <a:r>
              <a:rPr lang="cs-CZ" sz="2000" dirty="0" err="1" smtClean="0"/>
              <a:t>sp</a:t>
            </a:r>
            <a:r>
              <a:rPr lang="cs-CZ" sz="2000" dirty="0" smtClean="0"/>
              <a:t>. karbonu)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Variské </a:t>
            </a:r>
            <a:r>
              <a:rPr lang="cs-CZ" sz="2000" dirty="0" err="1" smtClean="0"/>
              <a:t>plutonity</a:t>
            </a:r>
            <a:r>
              <a:rPr lang="cs-CZ" sz="2000" dirty="0" smtClean="0"/>
              <a:t>  (340-280 </a:t>
            </a:r>
            <a:r>
              <a:rPr lang="cs-CZ" sz="2000" dirty="0" err="1" smtClean="0"/>
              <a:t>Ma</a:t>
            </a:r>
            <a:r>
              <a:rPr lang="cs-CZ" sz="2000" dirty="0" smtClean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14597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Variský </a:t>
            </a:r>
            <a:r>
              <a:rPr lang="cs-CZ" dirty="0" err="1" smtClean="0"/>
              <a:t>magmatismus</a:t>
            </a:r>
            <a:r>
              <a:rPr lang="cs-CZ" dirty="0" smtClean="0"/>
              <a:t> v </a:t>
            </a:r>
            <a:r>
              <a:rPr lang="cs-CZ" dirty="0" err="1" smtClean="0"/>
              <a:t>Lugiku</a:t>
            </a:r>
            <a:endParaRPr lang="cs-CZ" dirty="0" smtClean="0"/>
          </a:p>
        </p:txBody>
      </p:sp>
      <p:sp>
        <p:nvSpPr>
          <p:cNvPr id="169991" name="Rectangle 7"/>
          <p:cNvSpPr>
            <a:spLocks noGrp="1" noChangeArrowheads="1"/>
          </p:cNvSpPr>
          <p:nvPr>
            <p:ph idx="1"/>
          </p:nvPr>
        </p:nvSpPr>
        <p:spPr>
          <a:xfrm>
            <a:off x="4139952" y="1557338"/>
            <a:ext cx="4753223" cy="49672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200" dirty="0" smtClean="0"/>
              <a:t>Variský </a:t>
            </a:r>
            <a:r>
              <a:rPr lang="cs-CZ" sz="2200" dirty="0" err="1" smtClean="0"/>
              <a:t>magmatismus</a:t>
            </a:r>
            <a:r>
              <a:rPr lang="cs-CZ" sz="2200" dirty="0" smtClean="0"/>
              <a:t> – řada drobnějších těles </a:t>
            </a:r>
            <a:r>
              <a:rPr lang="cs-CZ" sz="2200" dirty="0" err="1" smtClean="0"/>
              <a:t>tonalitů</a:t>
            </a:r>
            <a:r>
              <a:rPr lang="cs-CZ" sz="2200" dirty="0" smtClean="0"/>
              <a:t> v zábřežském, poličském krystaliniku a novoměstském krystaliniku (novohrádecký, </a:t>
            </a:r>
            <a:r>
              <a:rPr lang="cs-CZ" sz="2200" dirty="0" err="1" smtClean="0"/>
              <a:t>kudowský</a:t>
            </a:r>
            <a:r>
              <a:rPr lang="cs-CZ" sz="2200" dirty="0" smtClean="0"/>
              <a:t> masiv, V Polsku </a:t>
            </a:r>
            <a:r>
              <a:rPr lang="cs-CZ" sz="2200" dirty="0" err="1" smtClean="0"/>
              <a:t>zlatostocký</a:t>
            </a:r>
            <a:r>
              <a:rPr lang="cs-CZ" sz="2200" dirty="0" smtClean="0"/>
              <a:t> masiv (</a:t>
            </a:r>
            <a:r>
              <a:rPr lang="en-US" sz="2200" dirty="0" smtClean="0"/>
              <a:t>~ </a:t>
            </a:r>
            <a:r>
              <a:rPr lang="cs-CZ" sz="2200" dirty="0" smtClean="0"/>
              <a:t>340 </a:t>
            </a:r>
            <a:r>
              <a:rPr lang="cs-CZ" sz="2200" dirty="0" err="1" smtClean="0"/>
              <a:t>Ma</a:t>
            </a:r>
            <a:r>
              <a:rPr lang="cs-CZ" sz="2200" dirty="0" smtClean="0"/>
              <a:t>), </a:t>
            </a:r>
            <a:r>
              <a:rPr lang="cs-CZ" sz="2200" dirty="0" err="1" smtClean="0"/>
              <a:t>tonalitová</a:t>
            </a:r>
            <a:r>
              <a:rPr lang="cs-CZ" sz="2200" dirty="0" smtClean="0"/>
              <a:t> žíla ve staroměstském pásmu (341 - 347 </a:t>
            </a:r>
            <a:r>
              <a:rPr lang="cs-CZ" sz="2200" dirty="0" err="1" smtClean="0"/>
              <a:t>Ma</a:t>
            </a:r>
            <a:r>
              <a:rPr lang="cs-CZ" sz="2200" dirty="0" smtClean="0"/>
              <a:t>),  tonalit u </a:t>
            </a:r>
            <a:r>
              <a:rPr lang="cs-CZ" sz="2200" dirty="0" err="1" smtClean="0"/>
              <a:t>Cokytle</a:t>
            </a:r>
            <a:r>
              <a:rPr lang="cs-CZ" sz="2200" dirty="0" smtClean="0"/>
              <a:t> – s. část zábřežského krystalinika</a:t>
            </a:r>
            <a:r>
              <a:rPr lang="en-US" sz="2200" dirty="0" smtClean="0"/>
              <a:t> ~346 Ma</a:t>
            </a:r>
            <a:r>
              <a:rPr lang="cs-CZ" sz="2200" dirty="0" smtClean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200" dirty="0" smtClean="0"/>
              <a:t>Nově datovány granitoidy v na rozhraní hlinské zóny a poličského krystalinika (</a:t>
            </a:r>
            <a:r>
              <a:rPr lang="cs-CZ" sz="2200" dirty="0" err="1" smtClean="0"/>
              <a:t>budislavský</a:t>
            </a:r>
            <a:r>
              <a:rPr lang="cs-CZ" sz="2200" dirty="0" smtClean="0"/>
              <a:t> masiv, </a:t>
            </a:r>
            <a:r>
              <a:rPr lang="cs-CZ" sz="2200" dirty="0" err="1" smtClean="0"/>
              <a:t>miřetínská</a:t>
            </a:r>
            <a:r>
              <a:rPr lang="cs-CZ" sz="2200" dirty="0" smtClean="0"/>
              <a:t> intruze, tonality </a:t>
            </a:r>
            <a:r>
              <a:rPr lang="cs-CZ" sz="2200" dirty="0" err="1" smtClean="0"/>
              <a:t>btt</a:t>
            </a:r>
            <a:r>
              <a:rPr lang="cs-CZ" sz="2200" dirty="0" smtClean="0"/>
              <a:t>-amfibolické, gabra, na s. až </a:t>
            </a:r>
            <a:r>
              <a:rPr lang="cs-CZ" sz="2200" dirty="0" err="1" smtClean="0"/>
              <a:t>leukogranity</a:t>
            </a:r>
            <a:r>
              <a:rPr lang="cs-CZ" sz="2200" dirty="0" smtClean="0"/>
              <a:t>- vše cca 350-345 </a:t>
            </a:r>
            <a:r>
              <a:rPr lang="cs-CZ" sz="2200" dirty="0" err="1" smtClean="0"/>
              <a:t>Ma</a:t>
            </a:r>
            <a:r>
              <a:rPr lang="cs-CZ" sz="2200" dirty="0" smtClean="0"/>
              <a:t> – </a:t>
            </a:r>
            <a:r>
              <a:rPr lang="cs-CZ" sz="2200" dirty="0" err="1" smtClean="0"/>
              <a:t>mladovariské</a:t>
            </a:r>
            <a:r>
              <a:rPr lang="cs-CZ" sz="2200" dirty="0" smtClean="0"/>
              <a:t> granitoidy,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sz="1800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78000"/>
            <a:ext cx="4349907" cy="517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1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-2789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Variské </a:t>
            </a:r>
            <a:r>
              <a:rPr lang="cs-CZ" dirty="0" err="1" smtClean="0"/>
              <a:t>plutonity</a:t>
            </a:r>
            <a:endParaRPr lang="cs-CZ" dirty="0" smtClean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>
          <a:xfrm>
            <a:off x="4636334" y="1115102"/>
            <a:ext cx="4229389" cy="555425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Krkonošsko-jizerský masiv 320-315  </a:t>
            </a:r>
            <a:r>
              <a:rPr lang="cs-CZ" sz="2000" dirty="0" err="1" smtClean="0"/>
              <a:t>Ma</a:t>
            </a: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err="1" smtClean="0"/>
              <a:t>Stzelinsky</a:t>
            </a:r>
            <a:r>
              <a:rPr lang="cs-CZ" sz="2000" dirty="0" smtClean="0"/>
              <a:t> masiv  ? 305-300?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err="1" smtClean="0"/>
              <a:t>Kudowsky</a:t>
            </a:r>
            <a:r>
              <a:rPr lang="cs-CZ" sz="2000" dirty="0" smtClean="0"/>
              <a:t> masiv  ca 330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err="1" smtClean="0"/>
              <a:t>Novohrádecký</a:t>
            </a:r>
            <a:r>
              <a:rPr lang="cs-CZ" sz="2000" dirty="0" smtClean="0"/>
              <a:t> masiv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tonality v zábřežském a poličském krystaliniku (budislavský masiv) (ca 350 – 345  </a:t>
            </a:r>
            <a:r>
              <a:rPr lang="cs-CZ" sz="2000" dirty="0" err="1" smtClean="0"/>
              <a:t>Ma</a:t>
            </a:r>
            <a:r>
              <a:rPr lang="cs-CZ" sz="2000" dirty="0" smtClean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Tonality </a:t>
            </a:r>
            <a:r>
              <a:rPr lang="cs-CZ" sz="2000" dirty="0" smtClean="0"/>
              <a:t>staroměstského </a:t>
            </a:r>
            <a:r>
              <a:rPr lang="cs-CZ" sz="2000" dirty="0"/>
              <a:t>pásma  (</a:t>
            </a:r>
            <a:r>
              <a:rPr lang="cs-CZ" sz="2000" dirty="0" smtClean="0"/>
              <a:t>347-341 </a:t>
            </a:r>
            <a:r>
              <a:rPr lang="cs-CZ" sz="2000" dirty="0" err="1"/>
              <a:t>Ma</a:t>
            </a:r>
            <a:r>
              <a:rPr lang="cs-CZ" sz="2000" dirty="0" smtClean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err="1" smtClean="0"/>
              <a:t>Zlatostocký</a:t>
            </a:r>
            <a:r>
              <a:rPr lang="cs-CZ" sz="2000" dirty="0" smtClean="0"/>
              <a:t> masiv  (ca 340 </a:t>
            </a:r>
            <a:r>
              <a:rPr lang="cs-CZ" sz="2000" dirty="0" err="1" smtClean="0"/>
              <a:t>Ma</a:t>
            </a:r>
            <a:r>
              <a:rPr lang="cs-CZ" sz="2000" dirty="0" smtClean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Javornický masiv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Masiv u Sobotky (oblast Sovích hor)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Drobné pně u </a:t>
            </a:r>
            <a:r>
              <a:rPr lang="cs-CZ" sz="2000" dirty="0" err="1" smtClean="0"/>
              <a:t>Königsheimu</a:t>
            </a:r>
            <a:r>
              <a:rPr lang="cs-CZ" sz="2000" dirty="0" smtClean="0"/>
              <a:t> a </a:t>
            </a:r>
            <a:r>
              <a:rPr lang="cs-CZ" sz="2000" dirty="0" err="1" smtClean="0"/>
              <a:t>Stolpen</a:t>
            </a:r>
            <a:r>
              <a:rPr lang="cs-CZ" sz="2000" dirty="0" smtClean="0"/>
              <a:t> – prorážejí </a:t>
            </a:r>
            <a:r>
              <a:rPr lang="cs-CZ" sz="2000" dirty="0" err="1" smtClean="0"/>
              <a:t>kadomské</a:t>
            </a:r>
            <a:r>
              <a:rPr lang="cs-CZ" sz="2000" dirty="0" smtClean="0"/>
              <a:t> granity lužického masivu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err="1" smtClean="0"/>
              <a:t>Cínonosné</a:t>
            </a:r>
            <a:r>
              <a:rPr lang="cs-CZ" sz="2000" dirty="0" smtClean="0"/>
              <a:t> granity v labské zóně 300 – 290 </a:t>
            </a:r>
            <a:r>
              <a:rPr lang="cs-CZ" sz="2000" dirty="0" err="1" smtClean="0"/>
              <a:t>Ma</a:t>
            </a:r>
            <a:r>
              <a:rPr lang="cs-CZ" sz="2000" dirty="0" smtClean="0"/>
              <a:t>, ? 320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78000"/>
            <a:ext cx="4349907" cy="517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1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0896"/>
            <a:ext cx="5139336" cy="653129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940152" y="692696"/>
            <a:ext cx="266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Variské </a:t>
            </a:r>
            <a:r>
              <a:rPr lang="cs-CZ" dirty="0" err="1" smtClean="0"/>
              <a:t>plutonity</a:t>
            </a:r>
            <a:r>
              <a:rPr lang="cs-CZ" dirty="0" smtClean="0"/>
              <a:t>  </a:t>
            </a:r>
            <a:r>
              <a:rPr lang="cs-CZ" dirty="0" err="1" smtClean="0"/>
              <a:t>Lugika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Laurent</a:t>
            </a:r>
            <a:r>
              <a:rPr lang="cs-CZ" dirty="0" smtClean="0"/>
              <a:t> et al. </a:t>
            </a:r>
            <a:r>
              <a:rPr lang="cs-CZ" smtClean="0"/>
              <a:t>2014)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314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400" smtClean="0"/>
              <a:t>Schematické vyjádření příkrovové stavby Západních Sudet (Crowley et al. 2002)</a:t>
            </a:r>
            <a:endParaRPr lang="en-US" sz="2400" smtClean="0"/>
          </a:p>
        </p:txBody>
      </p:sp>
      <p:graphicFrame>
        <p:nvGraphicFramePr>
          <p:cNvPr id="389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695450" y="3471863"/>
          <a:ext cx="575310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CorelDRAW" r:id="rId4" imgW="5753100" imgH="1314450" progId="CorelDraw.Graphic.8">
                  <p:embed/>
                </p:oleObj>
              </mc:Choice>
              <mc:Fallback>
                <p:oleObj name="CorelDRAW" r:id="rId4" imgW="5753100" imgH="1314450" progId="CorelDraw.Graphic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5450" y="3471863"/>
                        <a:ext cx="5753100" cy="1314450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36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7786687" cy="4873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smtClean="0"/>
              <a:t>Stáří protolitů intruzivních hornin v západních Sudetech</a:t>
            </a:r>
            <a:endParaRPr lang="en-US" altLang="cs-CZ" sz="2400" smtClean="0"/>
          </a:p>
        </p:txBody>
      </p:sp>
      <p:sp>
        <p:nvSpPr>
          <p:cNvPr id="39939" name="TextovéPole 4"/>
          <p:cNvSpPr txBox="1">
            <a:spLocks noChangeArrowheads="1"/>
          </p:cNvSpPr>
          <p:nvPr/>
        </p:nvSpPr>
        <p:spPr bwMode="auto">
          <a:xfrm>
            <a:off x="1476375" y="3284538"/>
            <a:ext cx="1030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340-320</a:t>
            </a:r>
          </a:p>
        </p:txBody>
      </p:sp>
      <p:grpSp>
        <p:nvGrpSpPr>
          <p:cNvPr id="39940" name="Skupina 8"/>
          <p:cNvGrpSpPr>
            <a:grpSpLocks/>
          </p:cNvGrpSpPr>
          <p:nvPr/>
        </p:nvGrpSpPr>
        <p:grpSpPr bwMode="auto">
          <a:xfrm>
            <a:off x="179388" y="579438"/>
            <a:ext cx="7794655" cy="6278562"/>
            <a:chOff x="179512" y="579438"/>
            <a:chExt cx="7794897" cy="6278562"/>
          </a:xfrm>
        </p:grpSpPr>
        <p:graphicFrame>
          <p:nvGraphicFramePr>
            <p:cNvPr id="39941" name="Object 3"/>
            <p:cNvGraphicFramePr>
              <a:graphicFrameLocks noChangeAspect="1"/>
            </p:cNvGraphicFramePr>
            <p:nvPr/>
          </p:nvGraphicFramePr>
          <p:xfrm>
            <a:off x="1187624" y="579438"/>
            <a:ext cx="6624637" cy="6278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4" name="Unknown" r:id="rId4" imgW="7219950" imgH="6581775" progId="CorelDRAW.Graphic.14">
                    <p:embed/>
                  </p:oleObj>
                </mc:Choice>
                <mc:Fallback>
                  <p:oleObj name="Unknown" r:id="rId4" imgW="7219950" imgH="6581775" progId="CorelDRAW.Graphic.1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7624" y="579438"/>
                          <a:ext cx="6624637" cy="6278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2" name="TextovéPole 3"/>
            <p:cNvSpPr txBox="1">
              <a:spLocks noChangeArrowheads="1"/>
            </p:cNvSpPr>
            <p:nvPr/>
          </p:nvSpPr>
          <p:spPr bwMode="auto">
            <a:xfrm>
              <a:off x="179512" y="2348880"/>
              <a:ext cx="14157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570-540 Ma</a:t>
              </a:r>
            </a:p>
          </p:txBody>
        </p:sp>
        <p:sp>
          <p:nvSpPr>
            <p:cNvPr id="39943" name="TextovéPole 5"/>
            <p:cNvSpPr txBox="1">
              <a:spLocks noChangeArrowheads="1"/>
            </p:cNvSpPr>
            <p:nvPr/>
          </p:nvSpPr>
          <p:spPr bwMode="auto">
            <a:xfrm>
              <a:off x="7020272" y="5085184"/>
              <a:ext cx="9541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dirty="0" smtClean="0"/>
                <a:t>295 </a:t>
              </a:r>
              <a:r>
                <a:rPr lang="cs-CZ" altLang="cs-CZ" dirty="0" err="1" smtClean="0"/>
                <a:t>Ma</a:t>
              </a:r>
              <a:endParaRPr lang="cs-CZ" altLang="cs-CZ" dirty="0"/>
            </a:p>
          </p:txBody>
        </p:sp>
        <p:sp>
          <p:nvSpPr>
            <p:cNvPr id="39944" name="TextovéPole 7"/>
            <p:cNvSpPr txBox="1">
              <a:spLocks noChangeArrowheads="1"/>
            </p:cNvSpPr>
            <p:nvPr/>
          </p:nvSpPr>
          <p:spPr bwMode="auto">
            <a:xfrm>
              <a:off x="4932040" y="2420888"/>
              <a:ext cx="9541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dirty="0" smtClean="0"/>
                <a:t>308 </a:t>
              </a:r>
              <a:r>
                <a:rPr lang="cs-CZ" altLang="cs-CZ" dirty="0" err="1"/>
                <a:t>Ma</a:t>
              </a:r>
              <a:endParaRPr lang="cs-CZ" altLang="cs-CZ" dirty="0"/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4495782" y="4447004"/>
            <a:ext cx="100219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~ </a:t>
            </a:r>
            <a:r>
              <a:rPr lang="cs-CZ" dirty="0" smtClean="0">
                <a:latin typeface="Arial Narrow" panose="020B0606020202030204" pitchFamily="34" charset="0"/>
              </a:rPr>
              <a:t>337 </a:t>
            </a:r>
            <a:r>
              <a:rPr lang="cs-CZ" dirty="0" err="1" smtClean="0">
                <a:latin typeface="Arial Narrow" panose="020B0606020202030204" pitchFamily="34" charset="0"/>
              </a:rPr>
              <a:t>Ma</a:t>
            </a:r>
            <a:endParaRPr lang="cs-CZ" dirty="0">
              <a:latin typeface="Arial Narrow" panose="020B060602020203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563888" y="4631670"/>
            <a:ext cx="10021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~ </a:t>
            </a:r>
            <a:r>
              <a:rPr lang="en-US" dirty="0" smtClean="0">
                <a:latin typeface="Arial Narrow" panose="020B0606020202030204" pitchFamily="34" charset="0"/>
              </a:rPr>
              <a:t>496 Ma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07904" y="5454516"/>
            <a:ext cx="9813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~ </a:t>
            </a:r>
            <a:r>
              <a:rPr lang="cs-CZ" dirty="0" smtClean="0">
                <a:latin typeface="Arial Narrow" panose="020B0606020202030204" pitchFamily="34" charset="0"/>
              </a:rPr>
              <a:t>488 </a:t>
            </a:r>
            <a:r>
              <a:rPr lang="cs-CZ" dirty="0" err="1" smtClean="0">
                <a:latin typeface="Arial Narrow" panose="020B0606020202030204" pitchFamily="34" charset="0"/>
              </a:rPr>
              <a:t>Ma</a:t>
            </a:r>
            <a:endParaRPr lang="cs-CZ" dirty="0">
              <a:latin typeface="Arial Narrow" panose="020B0606020202030204" pitchFamily="34" charset="0"/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3851920" y="5454516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0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1043608" y="-74988"/>
            <a:ext cx="77764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Zjednodušená mapa Krkonošsko-jizerského </a:t>
            </a:r>
            <a:r>
              <a:rPr lang="cs-CZ" altLang="cs-CZ" dirty="0" smtClean="0"/>
              <a:t>plutonu, upraveno podle</a:t>
            </a:r>
            <a:endParaRPr lang="cs-CZ" altLang="cs-CZ" dirty="0"/>
          </a:p>
          <a:p>
            <a:pPr eaLnBrk="1" hangingPunct="1"/>
            <a:r>
              <a:rPr lang="cs-CZ" altLang="cs-CZ" dirty="0"/>
              <a:t>Klomínský 2006)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536315"/>
            <a:ext cx="6983883" cy="632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676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smtClean="0"/>
              <a:t>Orlicko-sněžnická klenba </a:t>
            </a:r>
            <a:br>
              <a:rPr lang="cs-CZ" sz="4000" smtClean="0"/>
            </a:br>
            <a:r>
              <a:rPr lang="cs-CZ" sz="4000" smtClean="0"/>
              <a:t>jádro a obalové jednotky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jádro-</a:t>
            </a:r>
            <a:r>
              <a:rPr lang="cs-CZ" dirty="0" err="1" smtClean="0"/>
              <a:t>sněžnická</a:t>
            </a:r>
            <a:r>
              <a:rPr lang="cs-CZ" dirty="0" smtClean="0"/>
              <a:t> a </a:t>
            </a:r>
            <a:r>
              <a:rPr lang="cs-CZ" dirty="0" err="1" smtClean="0"/>
              <a:t>stróňská</a:t>
            </a:r>
            <a:r>
              <a:rPr lang="cs-CZ" dirty="0" smtClean="0"/>
              <a:t> skupina</a:t>
            </a:r>
          </a:p>
          <a:p>
            <a:pPr eaLnBrk="1" hangingPunct="1">
              <a:defRPr/>
            </a:pPr>
            <a:r>
              <a:rPr lang="cs-CZ" dirty="0" smtClean="0"/>
              <a:t>Obal: novoměstská, zábřežská a staroměstská skupina (odděleny duktilními poklesy od jádra</a:t>
            </a:r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67475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G_0793- orlicko-sněžnická klenba, silerzik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020763"/>
            <a:ext cx="8748713" cy="583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116013" y="404813"/>
            <a:ext cx="676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0"/>
              <a:t>Geologická mapa orlicko-sněžnické klenby (syn. Orlicko-kladské)</a:t>
            </a:r>
          </a:p>
          <a:p>
            <a:pPr eaLnBrk="1" hangingPunct="1"/>
            <a:endParaRPr lang="cs-CZ" altLang="cs-CZ" b="0"/>
          </a:p>
        </p:txBody>
      </p:sp>
    </p:spTree>
    <p:extLst>
      <p:ext uri="{BB962C8B-B14F-4D97-AF65-F5344CB8AC3E}">
        <p14:creationId xmlns:p14="http://schemas.microsoft.com/office/powerpoint/2010/main" val="364159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G_0906- Orlicko-sněžnická klenba- -generá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836613"/>
            <a:ext cx="7920038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116013" y="404813"/>
            <a:ext cx="676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0"/>
              <a:t>Geologická mapa orlicko-sněžnické klenby (syn. Orlicko-kladské)</a:t>
            </a:r>
          </a:p>
          <a:p>
            <a:pPr eaLnBrk="1" hangingPunct="1"/>
            <a:endParaRPr lang="cs-CZ" altLang="cs-CZ" b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25" y="0"/>
            <a:ext cx="7318375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ovéPole 2"/>
          <p:cNvSpPr txBox="1">
            <a:spLocks noChangeArrowheads="1"/>
          </p:cNvSpPr>
          <p:nvPr/>
        </p:nvSpPr>
        <p:spPr bwMode="auto">
          <a:xfrm>
            <a:off x="7019925" y="404813"/>
            <a:ext cx="224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sněžnická ortorula</a:t>
            </a:r>
          </a:p>
        </p:txBody>
      </p:sp>
      <p:grpSp>
        <p:nvGrpSpPr>
          <p:cNvPr id="7" name="Skupina 6"/>
          <p:cNvGrpSpPr>
            <a:grpSpLocks/>
          </p:cNvGrpSpPr>
          <p:nvPr/>
        </p:nvGrpSpPr>
        <p:grpSpPr bwMode="auto">
          <a:xfrm>
            <a:off x="36513" y="3213100"/>
            <a:ext cx="6264275" cy="4176713"/>
            <a:chOff x="36857" y="3212976"/>
            <a:chExt cx="6264188" cy="4176125"/>
          </a:xfrm>
        </p:grpSpPr>
        <p:pic>
          <p:nvPicPr>
            <p:cNvPr id="44044" name="Obrázek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7" y="3212976"/>
              <a:ext cx="6264188" cy="417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5" name="TextovéPole 5"/>
            <p:cNvSpPr txBox="1">
              <a:spLocks noChangeArrowheads="1"/>
            </p:cNvSpPr>
            <p:nvPr/>
          </p:nvSpPr>
          <p:spPr bwMode="auto">
            <a:xfrm>
              <a:off x="1204778" y="6916742"/>
              <a:ext cx="50962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Porfyroklastická ortorula s relikty dras. živce</a:t>
              </a:r>
            </a:p>
          </p:txBody>
        </p:sp>
      </p:grpSp>
      <p:grpSp>
        <p:nvGrpSpPr>
          <p:cNvPr id="10" name="Skupina 9"/>
          <p:cNvGrpSpPr>
            <a:grpSpLocks/>
          </p:cNvGrpSpPr>
          <p:nvPr/>
        </p:nvGrpSpPr>
        <p:grpSpPr bwMode="auto">
          <a:xfrm>
            <a:off x="-15875" y="1484313"/>
            <a:ext cx="7321550" cy="4881562"/>
            <a:chOff x="-15836" y="1484784"/>
            <a:chExt cx="7321630" cy="4881087"/>
          </a:xfrm>
        </p:grpSpPr>
        <p:pic>
          <p:nvPicPr>
            <p:cNvPr id="44042" name="Obrázek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36" y="1484784"/>
              <a:ext cx="7321630" cy="488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3" name="TextovéPole 8"/>
            <p:cNvSpPr txBox="1">
              <a:spLocks noChangeArrowheads="1"/>
            </p:cNvSpPr>
            <p:nvPr/>
          </p:nvSpPr>
          <p:spPr bwMode="auto">
            <a:xfrm>
              <a:off x="4499769" y="5949280"/>
              <a:ext cx="1608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/>
                <a:t>msk-alb svor</a:t>
              </a:r>
            </a:p>
          </p:txBody>
        </p:sp>
      </p:grpSp>
      <p:pic>
        <p:nvPicPr>
          <p:cNvPr id="11" name="Obrázek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3" y="350838"/>
            <a:ext cx="7632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395288" y="5300663"/>
            <a:ext cx="3608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Izoklinálně zvrásněné vápence </a:t>
            </a:r>
          </a:p>
          <a:p>
            <a:pPr eaLnBrk="1" hangingPunct="1"/>
            <a:r>
              <a:rPr lang="cs-CZ" altLang="cs-CZ"/>
              <a:t>Stroňské skupiny</a:t>
            </a:r>
          </a:p>
        </p:txBody>
      </p:sp>
    </p:spTree>
    <p:extLst>
      <p:ext uri="{BB962C8B-B14F-4D97-AF65-F5344CB8AC3E}">
        <p14:creationId xmlns:p14="http://schemas.microsoft.com/office/powerpoint/2010/main" val="41996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4932363" y="188913"/>
            <a:ext cx="26606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0"/>
              <a:t>Zjednodušená mapa</a:t>
            </a:r>
          </a:p>
          <a:p>
            <a:pPr eaLnBrk="1" hangingPunct="1"/>
            <a:r>
              <a:rPr lang="cs-CZ" altLang="cs-CZ" b="0"/>
              <a:t>Orlicko-kladské jednotky</a:t>
            </a:r>
          </a:p>
          <a:p>
            <a:pPr eaLnBrk="1" hangingPunct="1"/>
            <a:endParaRPr lang="cs-CZ" altLang="cs-CZ" b="0"/>
          </a:p>
        </p:txBody>
      </p:sp>
      <p:grpSp>
        <p:nvGrpSpPr>
          <p:cNvPr id="45059" name="Skupina 18"/>
          <p:cNvGrpSpPr>
            <a:grpSpLocks/>
          </p:cNvGrpSpPr>
          <p:nvPr/>
        </p:nvGrpSpPr>
        <p:grpSpPr bwMode="auto">
          <a:xfrm>
            <a:off x="179388" y="188913"/>
            <a:ext cx="4792662" cy="7173912"/>
            <a:chOff x="395536" y="-315913"/>
            <a:chExt cx="4792663" cy="7173913"/>
          </a:xfrm>
        </p:grpSpPr>
        <p:pic>
          <p:nvPicPr>
            <p:cNvPr id="45061" name="Picture 2" descr="Scan10102- mapa české části orlicko-sněžnické klenby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-315913"/>
              <a:ext cx="4792663" cy="717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2" name="TextovéPole 3"/>
            <p:cNvSpPr txBox="1">
              <a:spLocks noChangeArrowheads="1"/>
            </p:cNvSpPr>
            <p:nvPr/>
          </p:nvSpPr>
          <p:spPr bwMode="auto">
            <a:xfrm>
              <a:off x="3635896" y="3717032"/>
              <a:ext cx="13516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rgbClr val="FF0000"/>
                  </a:solidFill>
                </a:rPr>
                <a:t>505-480Ma</a:t>
              </a:r>
            </a:p>
          </p:txBody>
        </p:sp>
        <p:sp>
          <p:nvSpPr>
            <p:cNvPr id="45063" name="TextovéPole 4"/>
            <p:cNvSpPr txBox="1">
              <a:spLocks noChangeArrowheads="1"/>
            </p:cNvSpPr>
            <p:nvPr/>
          </p:nvSpPr>
          <p:spPr bwMode="auto">
            <a:xfrm>
              <a:off x="611560" y="332656"/>
              <a:ext cx="9541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rgbClr val="FF0000"/>
                  </a:solidFill>
                </a:rPr>
                <a:t>490 Ma</a:t>
              </a:r>
            </a:p>
          </p:txBody>
        </p:sp>
        <p:cxnSp>
          <p:nvCxnSpPr>
            <p:cNvPr id="10" name="Přímá spojovací šipka 9"/>
            <p:cNvCxnSpPr/>
            <p:nvPr/>
          </p:nvCxnSpPr>
          <p:spPr bwMode="auto">
            <a:xfrm>
              <a:off x="1116261" y="692149"/>
              <a:ext cx="287337" cy="144463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065" name="TextovéPole 12"/>
            <p:cNvSpPr txBox="1">
              <a:spLocks noChangeArrowheads="1"/>
            </p:cNvSpPr>
            <p:nvPr/>
          </p:nvSpPr>
          <p:spPr bwMode="auto">
            <a:xfrm>
              <a:off x="1547664" y="2852936"/>
              <a:ext cx="186461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>
                  <a:solidFill>
                    <a:srgbClr val="FF0000"/>
                  </a:solidFill>
                </a:rPr>
                <a:t>588 Ma</a:t>
              </a:r>
            </a:p>
            <a:p>
              <a:pPr eaLnBrk="1" hangingPunct="1"/>
              <a:r>
                <a:rPr lang="cs-CZ" altLang="cs-CZ">
                  <a:solidFill>
                    <a:srgbClr val="FF0000"/>
                  </a:solidFill>
                </a:rPr>
                <a:t>(ryol. metatufit)</a:t>
              </a:r>
            </a:p>
          </p:txBody>
        </p:sp>
        <p:cxnSp>
          <p:nvCxnSpPr>
            <p:cNvPr id="15" name="Přímá spojovací šipka 14"/>
            <p:cNvCxnSpPr/>
            <p:nvPr/>
          </p:nvCxnSpPr>
          <p:spPr bwMode="auto">
            <a:xfrm rot="16200000" flipV="1">
              <a:off x="2448173" y="2673349"/>
              <a:ext cx="287338" cy="71438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5060" name="TextovéPole 19"/>
          <p:cNvSpPr txBox="1">
            <a:spLocks noChangeArrowheads="1"/>
          </p:cNvSpPr>
          <p:nvPr/>
        </p:nvSpPr>
        <p:spPr bwMode="auto">
          <a:xfrm>
            <a:off x="5176838" y="1268413"/>
            <a:ext cx="396716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Litologie: jádro- sněžnické a gieral</a:t>
            </a:r>
          </a:p>
          <a:p>
            <a:pPr eaLnBrk="1" hangingPunct="1"/>
            <a:r>
              <a:rPr lang="cs-CZ" altLang="cs-CZ"/>
              <a:t>Tovské ortoruly, načervenalé </a:t>
            </a:r>
          </a:p>
          <a:p>
            <a:pPr eaLnBrk="1" hangingPunct="1"/>
            <a:r>
              <a:rPr lang="cs-CZ" altLang="cs-CZ"/>
              <a:t>Migmatity, v ortorulách  budiny</a:t>
            </a:r>
          </a:p>
          <a:p>
            <a:pPr eaLnBrk="1" hangingPunct="1"/>
            <a:r>
              <a:rPr lang="cs-CZ" altLang="cs-CZ"/>
              <a:t>eklogitů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Stroňská skupina – metasedimenty (na západě svory,</a:t>
            </a:r>
          </a:p>
          <a:p>
            <a:pPr eaLnBrk="1" hangingPunct="1"/>
            <a:r>
              <a:rPr lang="cs-CZ" altLang="cs-CZ"/>
              <a:t>Jv. pararuly až migmatity, vložky</a:t>
            </a:r>
          </a:p>
          <a:p>
            <a:pPr eaLnBrk="1" hangingPunct="1"/>
            <a:r>
              <a:rPr lang="cs-CZ" altLang="cs-CZ"/>
              <a:t>Vápenců, amfibolitů, kvarcitů, </a:t>
            </a:r>
          </a:p>
          <a:p>
            <a:pPr eaLnBrk="1" hangingPunct="1"/>
            <a:r>
              <a:rPr lang="cs-CZ" altLang="cs-CZ"/>
              <a:t>leptynitů)</a:t>
            </a:r>
          </a:p>
          <a:p>
            <a:pPr eaLnBrk="1" hangingPunct="1"/>
            <a:r>
              <a:rPr lang="cs-CZ" altLang="cs-CZ"/>
              <a:t>V rychlebských horách granulity,</a:t>
            </a:r>
          </a:p>
          <a:p>
            <a:pPr eaLnBrk="1" hangingPunct="1"/>
            <a:r>
              <a:rPr lang="cs-CZ" altLang="cs-CZ"/>
              <a:t>Migmatity</a:t>
            </a:r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95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</TotalTime>
  <Words>870</Words>
  <Application>Microsoft Office PowerPoint</Application>
  <PresentationFormat>Předvádění na obrazovce (4:3)</PresentationFormat>
  <Paragraphs>155</Paragraphs>
  <Slides>24</Slides>
  <Notes>23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24</vt:i4>
      </vt:variant>
    </vt:vector>
  </HeadingPairs>
  <TitlesOfParts>
    <vt:vector size="34" baseType="lpstr">
      <vt:lpstr>Arial</vt:lpstr>
      <vt:lpstr>Arial Narrow</vt:lpstr>
      <vt:lpstr>Calibri</vt:lpstr>
      <vt:lpstr>Constantia</vt:lpstr>
      <vt:lpstr>Times New Roman</vt:lpstr>
      <vt:lpstr>Wingdings</vt:lpstr>
      <vt:lpstr>Wingdings 2</vt:lpstr>
      <vt:lpstr>Tok</vt:lpstr>
      <vt:lpstr>CorelDRAW</vt:lpstr>
      <vt:lpstr>Unknown</vt:lpstr>
      <vt:lpstr>Datování HP-HT metamorfních událostí v Západních Sudetech</vt:lpstr>
      <vt:lpstr>40Ar-39Ar stáří tektonometamorfních událostí v Západních Sudetech</vt:lpstr>
      <vt:lpstr>Schematické vyjádření příkrovové stavby Západních Sudet (Crowley et al. 2002)</vt:lpstr>
      <vt:lpstr>Stáří protolitů intruzivních hornin v západních Sudetech</vt:lpstr>
      <vt:lpstr>Prezentace aplikace PowerPoint</vt:lpstr>
      <vt:lpstr>Orlicko-sněžnická klenba  jádro a obalové jednotky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Jednotky v podloží křídy a na kontaktu s moldanubikem a moravikem</vt:lpstr>
      <vt:lpstr>Prezentace aplikace PowerPoint</vt:lpstr>
      <vt:lpstr>Prezentace aplikace PowerPoint</vt:lpstr>
      <vt:lpstr>Poličské a letovické krystalinikum</vt:lpstr>
      <vt:lpstr>Prezentace aplikace PowerPoint</vt:lpstr>
      <vt:lpstr>Prezentace aplikace PowerPoint</vt:lpstr>
      <vt:lpstr>Prezentace aplikace PowerPoint</vt:lpstr>
      <vt:lpstr>Prezentace aplikace PowerPoint</vt:lpstr>
      <vt:lpstr>Magmatismus</vt:lpstr>
      <vt:lpstr>Variský magmatismus v Lugiku</vt:lpstr>
      <vt:lpstr>Variské plutonity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Metamorfní vývoj</dc:title>
  <dc:creator>Vasek</dc:creator>
  <cp:lastModifiedBy>VK</cp:lastModifiedBy>
  <cp:revision>16</cp:revision>
  <dcterms:created xsi:type="dcterms:W3CDTF">2013-09-25T15:12:03Z</dcterms:created>
  <dcterms:modified xsi:type="dcterms:W3CDTF">2020-04-17T12:00:54Z</dcterms:modified>
</cp:coreProperties>
</file>